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xml" ContentType="application/vnd.openxmlformats-officedocument.presentationml.notesSlide+xml"/>
  <Override PartName="/ppt/comments/modernComment_15A_D0CC568E.xml" ContentType="application/vnd.ms-powerpoint.comment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4.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5.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notesSlides/notesSlide6.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tags/tag38.xml" ContentType="application/vnd.openxmlformats-officedocument.presentationml.tags+xml"/>
  <Override PartName="/ppt/notesSlides/notesSlide9.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10.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11.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12.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13.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notesSlides/notesSlide14.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5.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6.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notesSlides/notesSlide17.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notesSlides/notesSlide18.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19.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20.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notesSlides/notesSlide21.xml" ContentType="application/vnd.openxmlformats-officedocument.presentationml.notesSlide+xml"/>
  <Override PartName="/ppt/comments/modernComment_149_E4849BF8.xml" ContentType="application/vnd.ms-powerpoint.comments+xml"/>
  <Override PartName="/ppt/notesSlides/notesSlide22.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notesSlides/notesSlide23.xml" ContentType="application/vnd.openxmlformats-officedocument.presentationml.notesSlide+xml"/>
  <Override PartName="/ppt/comments/modernComment_14D_438E9CFD.xml" ContentType="application/vnd.ms-powerpoint.comment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notesSlides/notesSlide24.xml" ContentType="application/vnd.openxmlformats-officedocument.presentationml.notesSlide+xml"/>
  <Override PartName="/ppt/comments/modernComment_14B_D0DB1AE3.xml" ContentType="application/vnd.ms-powerpoint.comment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notesSlides/notesSlide25.xml" ContentType="application/vnd.openxmlformats-officedocument.presentationml.notesSlide+xml"/>
  <Override PartName="/ppt/tags/tag100.xml" ContentType="application/vnd.openxmlformats-officedocument.presentationml.tags+xml"/>
  <Override PartName="/ppt/tags/tag101.xml" ContentType="application/vnd.openxmlformats-officedocument.presentationml.tags+xml"/>
  <Override PartName="/ppt/notesSlides/notesSlide26.xml" ContentType="application/vnd.openxmlformats-officedocument.presentationml.notesSlide+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notesSlides/notesSlide27.xml" ContentType="application/vnd.openxmlformats-officedocument.presentationml.notesSlide+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notesSlides/notesSlide28.xml" ContentType="application/vnd.openxmlformats-officedocument.presentationml.notesSlide+xml"/>
  <Override PartName="/ppt/tags/tag109.xml" ContentType="application/vnd.openxmlformats-officedocument.presentationml.tags+xml"/>
  <Override PartName="/ppt/notesSlides/notesSlide29.xml" ContentType="application/vnd.openxmlformats-officedocument.presentationml.notesSlide+xml"/>
  <Override PartName="/ppt/comments/modernComment_12F_5794BA8A.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3" r:id="rId4"/>
    <p:sldMasterId id="2147483648" r:id="rId5"/>
    <p:sldMasterId id="2147483673" r:id="rId6"/>
  </p:sldMasterIdLst>
  <p:notesMasterIdLst>
    <p:notesMasterId r:id="rId37"/>
  </p:notesMasterIdLst>
  <p:sldIdLst>
    <p:sldId id="346" r:id="rId7"/>
    <p:sldId id="345" r:id="rId8"/>
    <p:sldId id="347" r:id="rId9"/>
    <p:sldId id="356" r:id="rId10"/>
    <p:sldId id="338" r:id="rId11"/>
    <p:sldId id="272" r:id="rId12"/>
    <p:sldId id="342" r:id="rId13"/>
    <p:sldId id="285" r:id="rId14"/>
    <p:sldId id="340" r:id="rId15"/>
    <p:sldId id="355" r:id="rId16"/>
    <p:sldId id="343" r:id="rId17"/>
    <p:sldId id="352" r:id="rId18"/>
    <p:sldId id="349" r:id="rId19"/>
    <p:sldId id="350" r:id="rId20"/>
    <p:sldId id="298" r:id="rId21"/>
    <p:sldId id="351" r:id="rId22"/>
    <p:sldId id="291" r:id="rId23"/>
    <p:sldId id="323" r:id="rId24"/>
    <p:sldId id="341" r:id="rId25"/>
    <p:sldId id="306" r:id="rId26"/>
    <p:sldId id="275" r:id="rId27"/>
    <p:sldId id="329" r:id="rId28"/>
    <p:sldId id="354" r:id="rId29"/>
    <p:sldId id="333" r:id="rId30"/>
    <p:sldId id="331" r:id="rId31"/>
    <p:sldId id="305" r:id="rId32"/>
    <p:sldId id="315" r:id="rId33"/>
    <p:sldId id="304" r:id="rId34"/>
    <p:sldId id="339" r:id="rId35"/>
    <p:sldId id="303" r:id="rId36"/>
  </p:sldIdLst>
  <p:sldSz cx="24384000" cy="13716000"/>
  <p:notesSz cx="9283700" cy="6985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B1D787A-989D-D6DB-4244-694ED8A2A504}" name="Céline Tremblay" initials="CT" userId="de20657879ff8c24" providerId="Windows Live"/>
  <p188:author id="{1F366699-4FD2-EC9C-812F-214498E215EF}" name="Tammy Doerksen" initials="TD" userId="S::tdoerksen@redcross.ca::7ba5e463-c02f-4b9b-99a7-5ba97bb69b31" providerId="AD"/>
  <p188:author id="{08924BBF-27B8-9CAD-94BC-ABBF95CE9658}" name="Chantal Roberge" initials="CR" userId="S::croberge@redcross.ca::c17c672e-ab80-48ea-8dd2-959e7c6aba00"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ristine Kinyanjui" initials="CK" lastIdx="6" clrIdx="0">
    <p:extLst>
      <p:ext uri="{19B8F6BF-5375-455C-9EA6-DF929625EA0E}">
        <p15:presenceInfo xmlns:p15="http://schemas.microsoft.com/office/powerpoint/2012/main" userId="S::ckinyanjui@redcross.ca::d4773c49-edfc-45f8-a8ac-d091b0f51e13" providerId="AD"/>
      </p:ext>
    </p:extLst>
  </p:cmAuthor>
  <p:cmAuthor id="2" name="Andrew Steele" initials="AS" lastIdx="2" clrIdx="1">
    <p:extLst>
      <p:ext uri="{19B8F6BF-5375-455C-9EA6-DF929625EA0E}">
        <p15:presenceInfo xmlns:p15="http://schemas.microsoft.com/office/powerpoint/2012/main" userId="S::asteele@redcross.ca::2ea00366-97c1-48ad-afe3-f8f7b678448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A4483C-43D7-44CA-B654-A4081D6E69C7}" v="66" dt="2023-06-07T16:46:18.125"/>
    <p1510:client id="{F1F4736A-9AB0-90E1-343F-BE7F367870B0}" v="17" dt="2023-06-07T20:58:56.602"/>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502" autoAdjust="0"/>
    <p:restoredTop sz="96405" autoAdjust="0"/>
  </p:normalViewPr>
  <p:slideViewPr>
    <p:cSldViewPr snapToGrid="0">
      <p:cViewPr varScale="1">
        <p:scale>
          <a:sx n="71" d="100"/>
          <a:sy n="71" d="100"/>
        </p:scale>
        <p:origin x="1416" y="56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5/10/relationships/revisionInfo" Target="revisionInfo.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s>
</file>

<file path=ppt/comments/modernComment_12F_5794BA8A.xml><?xml version="1.0" encoding="utf-8"?>
<p188:cmLst xmlns:a="http://schemas.openxmlformats.org/drawingml/2006/main" xmlns:r="http://schemas.openxmlformats.org/officeDocument/2006/relationships" xmlns:p188="http://schemas.microsoft.com/office/powerpoint/2018/8/main">
  <p188:cm id="{90C36364-4307-4C16-8A54-8DAB18ED1123}" authorId="{08924BBF-27B8-9CAD-94BC-ABBF95CE9658}" created="2023-06-06T17:54:26.558">
    <pc:sldMkLst xmlns:pc="http://schemas.microsoft.com/office/powerpoint/2013/main/command">
      <pc:docMk/>
      <pc:sldMk cId="1469364874" sldId="303"/>
    </pc:sldMkLst>
    <p188:txBody>
      <a:bodyPr/>
      <a:lstStyle/>
      <a:p>
        <a:r>
          <a:rPr lang="fr-CA"/>
          <a:t>Si possible, utiliser une image en français.</a:t>
        </a:r>
      </a:p>
    </p188:txBody>
  </p188:cm>
</p188:cmLst>
</file>

<file path=ppt/comments/modernComment_149_E4849BF8.xml><?xml version="1.0" encoding="utf-8"?>
<p188:cmLst xmlns:a="http://schemas.openxmlformats.org/drawingml/2006/main" xmlns:r="http://schemas.openxmlformats.org/officeDocument/2006/relationships" xmlns:p188="http://schemas.microsoft.com/office/powerpoint/2018/8/main">
  <p188:cm id="{C239A9D3-009A-47DC-8066-8410976817DF}" authorId="{08924BBF-27B8-9CAD-94BC-ABBF95CE9658}" created="2023-06-06T17:45:37.317">
    <pc:sldMkLst xmlns:pc="http://schemas.microsoft.com/office/powerpoint/2013/main/command">
      <pc:docMk/>
      <pc:sldMk cId="3833895928" sldId="329"/>
    </pc:sldMkLst>
    <p188:txBody>
      <a:bodyPr/>
      <a:lstStyle/>
      <a:p>
        <a:r>
          <a:rPr lang="fr-CA"/>
          <a:t>Mettre les images du matériel en français.</a:t>
        </a:r>
      </a:p>
    </p188:txBody>
  </p188:cm>
</p188:cmLst>
</file>

<file path=ppt/comments/modernComment_14B_D0DB1AE3.xml><?xml version="1.0" encoding="utf-8"?>
<p188:cmLst xmlns:a="http://schemas.openxmlformats.org/drawingml/2006/main" xmlns:r="http://schemas.openxmlformats.org/officeDocument/2006/relationships" xmlns:p188="http://schemas.microsoft.com/office/powerpoint/2018/8/main">
  <p188:cm id="{07E0422D-5AF2-4288-AC28-6224690E10FC}" authorId="{08924BBF-27B8-9CAD-94BC-ABBF95CE9658}" created="2023-06-06T17:53:47.996">
    <pc:sldMkLst xmlns:pc="http://schemas.microsoft.com/office/powerpoint/2013/main/command">
      <pc:docMk/>
      <pc:sldMk cId="3504020195" sldId="331"/>
    </pc:sldMkLst>
    <p188:txBody>
      <a:bodyPr/>
      <a:lstStyle/>
      <a:p>
        <a:r>
          <a:rPr lang="fr-CA"/>
          <a:t>Mettre les images du matériel en français.</a:t>
        </a:r>
      </a:p>
    </p188:txBody>
  </p188:cm>
  <p188:cm id="{1A564DC2-6222-4B19-8724-15B740642865}" authorId="{08924BBF-27B8-9CAD-94BC-ABBF95CE9658}" created="2023-06-06T18:02:38.809">
    <pc:sldMkLst xmlns:pc="http://schemas.microsoft.com/office/powerpoint/2013/main/command">
      <pc:docMk/>
      <pc:sldMk cId="3504020195" sldId="331"/>
    </pc:sldMkLst>
    <p188:txBody>
      <a:bodyPr/>
      <a:lstStyle/>
      <a:p>
        <a:r>
          <a:rPr lang="fr-CA"/>
          <a:t>S'agit-il d'un montage photo (comme mentionné dans les premiers documents) ou d'un montage vidéo?</a:t>
        </a:r>
      </a:p>
    </p188:txBody>
  </p188:cm>
</p188:cmLst>
</file>

<file path=ppt/comments/modernComment_14D_438E9CFD.xml><?xml version="1.0" encoding="utf-8"?>
<p188:cmLst xmlns:a="http://schemas.openxmlformats.org/drawingml/2006/main" xmlns:r="http://schemas.openxmlformats.org/officeDocument/2006/relationships" xmlns:p188="http://schemas.microsoft.com/office/powerpoint/2018/8/main">
  <p188:cm id="{579FFEA3-744A-4E43-9187-17B4FC381A7C}" authorId="{08924BBF-27B8-9CAD-94BC-ABBF95CE9658}" created="2023-06-06T17:53:41.104">
    <pc:sldMkLst xmlns:pc="http://schemas.microsoft.com/office/powerpoint/2013/main/command">
      <pc:docMk/>
      <pc:sldMk cId="1133419773" sldId="333"/>
    </pc:sldMkLst>
    <p188:txBody>
      <a:bodyPr/>
      <a:lstStyle/>
      <a:p>
        <a:r>
          <a:rPr lang="fr-CA"/>
          <a:t>Mettre les images du matériel en français.</a:t>
        </a:r>
      </a:p>
    </p188:txBody>
  </p188:cm>
</p188:cmLst>
</file>

<file path=ppt/comments/modernComment_15A_D0CC568E.xml><?xml version="1.0" encoding="utf-8"?>
<p188:cmLst xmlns:a="http://schemas.openxmlformats.org/drawingml/2006/main" xmlns:r="http://schemas.openxmlformats.org/officeDocument/2006/relationships" xmlns:p188="http://schemas.microsoft.com/office/powerpoint/2018/8/main">
  <p188:cm id="{5A8D9E80-3752-4D0B-B889-A4757B75F917}" authorId="{1F366699-4FD2-EC9C-812F-214498E215EF}" created="2023-04-27T19:02:09.281">
    <pc:sldMkLst xmlns:pc="http://schemas.microsoft.com/office/powerpoint/2013/main/command">
      <pc:docMk/>
      <pc:sldMk cId="3503052430" sldId="346"/>
    </pc:sldMkLst>
    <p188:txBody>
      <a:bodyPr/>
      <a:lstStyle/>
      <a:p>
        <a:r>
          <a:rPr lang="en-CA"/>
          <a:t>Each lead trainer will need to insert their own prov/regional land acknowledgement </a:t>
        </a:r>
      </a:p>
    </p188:txBody>
  </p188:cm>
</p188:cmLst>
</file>

<file path=ppt/diagrams/colors1.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847F29-B0E5-4B03-A9BF-0C0CF5D5D5D9}" type="doc">
      <dgm:prSet loTypeId="urn:microsoft.com/office/officeart/2005/8/layout/list1" loCatId="list" qsTypeId="urn:microsoft.com/office/officeart/2005/8/quickstyle/simple1" qsCatId="simple" csTypeId="urn:microsoft.com/office/officeart/2005/8/colors/accent5_1" csCatId="accent5" phldr="1"/>
      <dgm:spPr/>
      <dgm:t>
        <a:bodyPr/>
        <a:lstStyle/>
        <a:p>
          <a:endParaRPr lang="en-US"/>
        </a:p>
      </dgm:t>
    </dgm:pt>
    <dgm:pt modelId="{5CAFFE1E-AE0B-47C2-8A40-DCD8A6609DB7}">
      <dgm:prSet/>
      <dgm:spPr/>
      <dgm:t>
        <a:bodyPr/>
        <a:lstStyle/>
        <a:p>
          <a:r>
            <a:rPr lang="en-CA" b="1" i="0" baseline="0" dirty="0"/>
            <a:t>Aperçu de la </a:t>
          </a:r>
          <a:r>
            <a:rPr lang="en-CA" b="1" i="0" baseline="0" dirty="0" err="1"/>
            <a:t>campagne</a:t>
          </a:r>
          <a:endParaRPr lang="en-US" dirty="0"/>
        </a:p>
      </dgm:t>
    </dgm:pt>
    <dgm:pt modelId="{DDD21BB8-B60E-4AA1-B899-9E6440C57ED4}" type="parTrans" cxnId="{5543757A-9C4C-4A01-A447-AFEBED3135FF}">
      <dgm:prSet/>
      <dgm:spPr/>
      <dgm:t>
        <a:bodyPr/>
        <a:lstStyle/>
        <a:p>
          <a:endParaRPr lang="en-US"/>
        </a:p>
      </dgm:t>
    </dgm:pt>
    <dgm:pt modelId="{6C51C3C0-18AE-4BB2-98E5-8FFC995270B2}" type="sibTrans" cxnId="{5543757A-9C4C-4A01-A447-AFEBED3135FF}">
      <dgm:prSet/>
      <dgm:spPr/>
      <dgm:t>
        <a:bodyPr/>
        <a:lstStyle/>
        <a:p>
          <a:endParaRPr lang="en-US"/>
        </a:p>
      </dgm:t>
    </dgm:pt>
    <dgm:pt modelId="{41611B2D-8D63-4FD9-9C4D-1E9C2093A0E8}">
      <dgm:prSet custT="1"/>
      <dgm:spPr>
        <a:solidFill>
          <a:srgbClr val="FFFFFF">
            <a:hueOff val="0"/>
            <a:satOff val="0"/>
            <a:lumOff val="0"/>
            <a:alphaOff val="0"/>
          </a:srgbClr>
        </a:solidFill>
        <a:ln w="25400" cap="flat" cmpd="sng" algn="ctr">
          <a:solidFill>
            <a:srgbClr val="FF644E">
              <a:shade val="80000"/>
              <a:hueOff val="0"/>
              <a:satOff val="0"/>
              <a:lumOff val="0"/>
              <a:alphaOff val="0"/>
            </a:srgbClr>
          </a:solidFill>
          <a:prstDash val="solid"/>
        </a:ln>
        <a:effectLst/>
      </dgm:spPr>
      <dgm:t>
        <a:bodyPr spcFirstLastPara="0" vert="horz" wrap="square" lIns="448924" tIns="0" rIns="448924" bIns="0" numCol="1" spcCol="1270" anchor="ctr" anchorCtr="0"/>
        <a:lstStyle/>
        <a:p>
          <a:pPr marL="0" lvl="0" indent="0" algn="l" defTabSz="1822450">
            <a:lnSpc>
              <a:spcPct val="90000"/>
            </a:lnSpc>
            <a:spcBef>
              <a:spcPct val="0"/>
            </a:spcBef>
            <a:spcAft>
              <a:spcPct val="35000"/>
            </a:spcAft>
            <a:buNone/>
          </a:pPr>
          <a:r>
            <a:rPr lang="en-CA" sz="4100" b="1" i="0" kern="1200" baseline="0" dirty="0">
              <a:solidFill>
                <a:srgbClr val="000000">
                  <a:hueOff val="0"/>
                  <a:satOff val="0"/>
                  <a:lumOff val="0"/>
                  <a:alphaOff val="0"/>
                </a:srgbClr>
              </a:solidFill>
              <a:latin typeface="Helvetica Neue Medium"/>
              <a:ea typeface="Helvetica Neue Medium"/>
              <a:cs typeface="Helvetica Neue Medium"/>
            </a:rPr>
            <a:t>Vos </a:t>
          </a:r>
          <a:r>
            <a:rPr lang="en-CA" sz="4100" b="1" i="0" kern="1200" baseline="0" dirty="0" err="1">
              <a:solidFill>
                <a:srgbClr val="000000">
                  <a:hueOff val="0"/>
                  <a:satOff val="0"/>
                  <a:lumOff val="0"/>
                  <a:alphaOff val="0"/>
                </a:srgbClr>
              </a:solidFill>
              <a:latin typeface="Helvetica Neue Medium"/>
              <a:ea typeface="Helvetica Neue Medium"/>
              <a:cs typeface="Helvetica Neue Medium"/>
            </a:rPr>
            <a:t>responsabilités</a:t>
          </a:r>
          <a:r>
            <a:rPr lang="en-CA" sz="4100" b="1" i="0" kern="1200" baseline="0" dirty="0">
              <a:solidFill>
                <a:srgbClr val="000000">
                  <a:hueOff val="0"/>
                  <a:satOff val="0"/>
                  <a:lumOff val="0"/>
                  <a:alphaOff val="0"/>
                </a:srgbClr>
              </a:solidFill>
              <a:latin typeface="Helvetica Neue Medium"/>
              <a:ea typeface="Helvetica Neue Medium"/>
              <a:cs typeface="Helvetica Neue Medium"/>
            </a:rPr>
            <a:t> </a:t>
          </a:r>
          <a:r>
            <a:rPr lang="en-CA" sz="4100" b="1" i="0" kern="1200" baseline="0" dirty="0" err="1">
              <a:solidFill>
                <a:srgbClr val="000000">
                  <a:hueOff val="0"/>
                  <a:satOff val="0"/>
                  <a:lumOff val="0"/>
                  <a:alphaOff val="0"/>
                </a:srgbClr>
              </a:solidFill>
              <a:latin typeface="Helvetica Neue Medium"/>
              <a:ea typeface="Helvetica Neue Medium"/>
              <a:cs typeface="Helvetica Neue Medium"/>
            </a:rPr>
            <a:t>en</a:t>
          </a:r>
          <a:r>
            <a:rPr lang="en-CA" sz="4100" b="1" i="0" kern="1200" baseline="0" dirty="0">
              <a:solidFill>
                <a:srgbClr val="000000">
                  <a:hueOff val="0"/>
                  <a:satOff val="0"/>
                  <a:lumOff val="0"/>
                  <a:alphaOff val="0"/>
                </a:srgbClr>
              </a:solidFill>
              <a:latin typeface="Helvetica Neue Medium"/>
              <a:ea typeface="Helvetica Neue Medium"/>
              <a:cs typeface="Helvetica Neue Medium"/>
            </a:rPr>
            <a:t> tant </a:t>
          </a:r>
          <a:r>
            <a:rPr lang="en-CA" sz="4100" b="1" i="0" kern="1200" baseline="0" dirty="0" err="1">
              <a:solidFill>
                <a:srgbClr val="000000">
                  <a:hueOff val="0"/>
                  <a:satOff val="0"/>
                  <a:lumOff val="0"/>
                  <a:alphaOff val="0"/>
                </a:srgbClr>
              </a:solidFill>
              <a:latin typeface="Helvetica Neue Medium"/>
              <a:ea typeface="Helvetica Neue Medium"/>
              <a:cs typeface="Helvetica Neue Medium"/>
            </a:rPr>
            <a:t>qu’ambassadeur</a:t>
          </a:r>
          <a:endParaRPr lang="en-US" sz="4100" b="1" i="0" kern="1200" baseline="0" dirty="0">
            <a:solidFill>
              <a:srgbClr val="000000">
                <a:hueOff val="0"/>
                <a:satOff val="0"/>
                <a:lumOff val="0"/>
                <a:alphaOff val="0"/>
              </a:srgbClr>
            </a:solidFill>
            <a:latin typeface="Helvetica Neue Medium"/>
            <a:ea typeface="Helvetica Neue Medium"/>
            <a:cs typeface="Helvetica Neue Medium"/>
          </a:endParaRPr>
        </a:p>
      </dgm:t>
    </dgm:pt>
    <dgm:pt modelId="{736BAEE0-5595-434B-AB6C-9BE14636F894}" type="parTrans" cxnId="{3A7FEC97-7A97-415D-B71E-E8F0D94A3CA4}">
      <dgm:prSet/>
      <dgm:spPr/>
      <dgm:t>
        <a:bodyPr/>
        <a:lstStyle/>
        <a:p>
          <a:endParaRPr lang="en-US"/>
        </a:p>
      </dgm:t>
    </dgm:pt>
    <dgm:pt modelId="{2AF1E123-3ABB-40C0-AE58-E546018DFAEA}" type="sibTrans" cxnId="{3A7FEC97-7A97-415D-B71E-E8F0D94A3CA4}">
      <dgm:prSet/>
      <dgm:spPr/>
      <dgm:t>
        <a:bodyPr/>
        <a:lstStyle/>
        <a:p>
          <a:endParaRPr lang="en-US"/>
        </a:p>
      </dgm:t>
    </dgm:pt>
    <dgm:pt modelId="{56AC40DF-9B7C-46C9-88C2-3FCD9CEB6ECF}">
      <dgm:prSet/>
      <dgm:spPr/>
      <dgm:t>
        <a:bodyPr/>
        <a:lstStyle/>
        <a:p>
          <a:r>
            <a:rPr lang="en-CA" b="1" i="0" baseline="0" dirty="0" err="1"/>
            <a:t>Soutien</a:t>
          </a:r>
          <a:r>
            <a:rPr lang="en-CA" b="1" i="0" baseline="0" dirty="0"/>
            <a:t> </a:t>
          </a:r>
          <a:r>
            <a:rPr lang="en-CA" b="1" i="0" baseline="0" dirty="0" err="1"/>
            <a:t>offert</a:t>
          </a:r>
          <a:endParaRPr lang="en-US" dirty="0"/>
        </a:p>
      </dgm:t>
    </dgm:pt>
    <dgm:pt modelId="{89D938FB-38E2-410E-95B1-E08B532C4DCA}" type="parTrans" cxnId="{193C9CB5-6846-440E-B073-68111280A106}">
      <dgm:prSet/>
      <dgm:spPr/>
      <dgm:t>
        <a:bodyPr/>
        <a:lstStyle/>
        <a:p>
          <a:endParaRPr lang="en-US"/>
        </a:p>
      </dgm:t>
    </dgm:pt>
    <dgm:pt modelId="{B6A0E0E8-1022-42EE-B14D-EE3624FCA12B}" type="sibTrans" cxnId="{193C9CB5-6846-440E-B073-68111280A106}">
      <dgm:prSet/>
      <dgm:spPr/>
      <dgm:t>
        <a:bodyPr/>
        <a:lstStyle/>
        <a:p>
          <a:endParaRPr lang="en-US"/>
        </a:p>
      </dgm:t>
    </dgm:pt>
    <dgm:pt modelId="{9816BE82-A794-4D77-B01C-8CAE150EBC5E}">
      <dgm:prSet/>
      <dgm:spPr/>
      <dgm:t>
        <a:bodyPr/>
        <a:lstStyle/>
        <a:p>
          <a:r>
            <a:rPr lang="en-CA" b="1" i="0" baseline="0" dirty="0"/>
            <a:t>Matériel de </a:t>
          </a:r>
          <a:r>
            <a:rPr lang="en-CA" b="1" i="0" baseline="0" dirty="0" err="1"/>
            <a:t>campagne</a:t>
          </a:r>
          <a:endParaRPr lang="en-US" dirty="0"/>
        </a:p>
      </dgm:t>
    </dgm:pt>
    <dgm:pt modelId="{F05DA3E3-C660-4374-8795-AA64254BF05D}" type="parTrans" cxnId="{19D0F96C-BC18-423F-84F8-EB74E3F49239}">
      <dgm:prSet/>
      <dgm:spPr/>
      <dgm:t>
        <a:bodyPr/>
        <a:lstStyle/>
        <a:p>
          <a:endParaRPr lang="en-US"/>
        </a:p>
      </dgm:t>
    </dgm:pt>
    <dgm:pt modelId="{0F11050F-AE50-4F88-BBD7-A7299036A178}" type="sibTrans" cxnId="{19D0F96C-BC18-423F-84F8-EB74E3F49239}">
      <dgm:prSet/>
      <dgm:spPr/>
      <dgm:t>
        <a:bodyPr/>
        <a:lstStyle/>
        <a:p>
          <a:endParaRPr lang="en-US"/>
        </a:p>
      </dgm:t>
    </dgm:pt>
    <dgm:pt modelId="{F3F691A4-976F-4821-BBDD-94F1ED4F96F9}">
      <dgm:prSet/>
      <dgm:spPr/>
      <dgm:t>
        <a:bodyPr/>
        <a:lstStyle/>
        <a:p>
          <a:r>
            <a:rPr lang="en-CA" b="1" i="0" baseline="0" dirty="0" err="1"/>
            <a:t>L’importance</a:t>
          </a:r>
          <a:r>
            <a:rPr lang="en-CA" b="1" i="0" baseline="0" dirty="0"/>
            <a:t> de </a:t>
          </a:r>
          <a:r>
            <a:rPr lang="en-CA" b="1" i="0" baseline="0" dirty="0" err="1"/>
            <a:t>cette</a:t>
          </a:r>
          <a:r>
            <a:rPr lang="en-CA" b="1" i="0" baseline="0" dirty="0"/>
            <a:t> </a:t>
          </a:r>
          <a:r>
            <a:rPr lang="en-CA" b="1" i="0" baseline="0" dirty="0" err="1"/>
            <a:t>campagne</a:t>
          </a:r>
          <a:endParaRPr lang="en-US" dirty="0"/>
        </a:p>
      </dgm:t>
    </dgm:pt>
    <dgm:pt modelId="{4B93B307-653E-4699-9A54-58E14D187BEC}" type="parTrans" cxnId="{65314E6B-E7CB-4D09-BB6A-E967C37B6321}">
      <dgm:prSet/>
      <dgm:spPr/>
      <dgm:t>
        <a:bodyPr/>
        <a:lstStyle/>
        <a:p>
          <a:endParaRPr lang="en-US"/>
        </a:p>
      </dgm:t>
    </dgm:pt>
    <dgm:pt modelId="{7CA46BC4-9F41-4F8B-AEC8-BD222745BF1F}" type="sibTrans" cxnId="{65314E6B-E7CB-4D09-BB6A-E967C37B6321}">
      <dgm:prSet/>
      <dgm:spPr/>
      <dgm:t>
        <a:bodyPr/>
        <a:lstStyle/>
        <a:p>
          <a:endParaRPr lang="en-US"/>
        </a:p>
      </dgm:t>
    </dgm:pt>
    <dgm:pt modelId="{C09B48F7-1495-4E65-8552-E3C8B902E195}" type="pres">
      <dgm:prSet presAssocID="{95847F29-B0E5-4B03-A9BF-0C0CF5D5D5D9}" presName="linear" presStyleCnt="0">
        <dgm:presLayoutVars>
          <dgm:dir/>
          <dgm:animLvl val="lvl"/>
          <dgm:resizeHandles val="exact"/>
        </dgm:presLayoutVars>
      </dgm:prSet>
      <dgm:spPr/>
    </dgm:pt>
    <dgm:pt modelId="{3205AB1F-F093-4A99-8BE1-AB0511E88D64}" type="pres">
      <dgm:prSet presAssocID="{5CAFFE1E-AE0B-47C2-8A40-DCD8A6609DB7}" presName="parentLin" presStyleCnt="0"/>
      <dgm:spPr/>
    </dgm:pt>
    <dgm:pt modelId="{B38A39C6-7F2F-4D6D-99B5-734CC5CD6C73}" type="pres">
      <dgm:prSet presAssocID="{5CAFFE1E-AE0B-47C2-8A40-DCD8A6609DB7}" presName="parentLeftMargin" presStyleLbl="node1" presStyleIdx="0" presStyleCnt="5"/>
      <dgm:spPr/>
    </dgm:pt>
    <dgm:pt modelId="{FF5DEDB1-C1A5-4253-AC06-453748FC5963}" type="pres">
      <dgm:prSet presAssocID="{5CAFFE1E-AE0B-47C2-8A40-DCD8A6609DB7}" presName="parentText" presStyleLbl="node1" presStyleIdx="0" presStyleCnt="5" custScaleX="105644">
        <dgm:presLayoutVars>
          <dgm:chMax val="0"/>
          <dgm:bulletEnabled val="1"/>
        </dgm:presLayoutVars>
      </dgm:prSet>
      <dgm:spPr/>
    </dgm:pt>
    <dgm:pt modelId="{86FD149D-1C5D-4BD2-8D43-8488BCED068E}" type="pres">
      <dgm:prSet presAssocID="{5CAFFE1E-AE0B-47C2-8A40-DCD8A6609DB7}" presName="negativeSpace" presStyleCnt="0"/>
      <dgm:spPr/>
    </dgm:pt>
    <dgm:pt modelId="{897E15CD-8D03-453E-9BCD-97405C194438}" type="pres">
      <dgm:prSet presAssocID="{5CAFFE1E-AE0B-47C2-8A40-DCD8A6609DB7}" presName="childText" presStyleLbl="conFgAcc1" presStyleIdx="0" presStyleCnt="5">
        <dgm:presLayoutVars>
          <dgm:bulletEnabled val="1"/>
        </dgm:presLayoutVars>
      </dgm:prSet>
      <dgm:spPr/>
    </dgm:pt>
    <dgm:pt modelId="{4E27BADA-B5B0-4E2E-9F50-57786369438F}" type="pres">
      <dgm:prSet presAssocID="{6C51C3C0-18AE-4BB2-98E5-8FFC995270B2}" presName="spaceBetweenRectangles" presStyleCnt="0"/>
      <dgm:spPr/>
    </dgm:pt>
    <dgm:pt modelId="{D929942F-14D7-46C7-B5AF-0BB7199515FB}" type="pres">
      <dgm:prSet presAssocID="{41611B2D-8D63-4FD9-9C4D-1E9C2093A0E8}" presName="parentLin" presStyleCnt="0"/>
      <dgm:spPr/>
    </dgm:pt>
    <dgm:pt modelId="{CFC8F422-FFAA-47B9-8081-9B94005D4B68}" type="pres">
      <dgm:prSet presAssocID="{41611B2D-8D63-4FD9-9C4D-1E9C2093A0E8}" presName="parentLeftMargin" presStyleLbl="node1" presStyleIdx="0" presStyleCnt="5"/>
      <dgm:spPr/>
    </dgm:pt>
    <dgm:pt modelId="{3A2E0F8E-3240-4B7B-B6CA-C51C9F75B3A6}" type="pres">
      <dgm:prSet presAssocID="{41611B2D-8D63-4FD9-9C4D-1E9C2093A0E8}" presName="parentText" presStyleLbl="node1" presStyleIdx="1" presStyleCnt="5" custScaleX="105264" custLinFactNeighborX="1285" custLinFactNeighborY="-3977">
        <dgm:presLayoutVars>
          <dgm:chMax val="0"/>
          <dgm:bulletEnabled val="1"/>
        </dgm:presLayoutVars>
      </dgm:prSet>
      <dgm:spPr>
        <a:xfrm>
          <a:off x="811923" y="1891990"/>
          <a:ext cx="16155276" cy="1210320"/>
        </a:xfrm>
        <a:prstGeom prst="roundRect">
          <a:avLst/>
        </a:prstGeom>
      </dgm:spPr>
    </dgm:pt>
    <dgm:pt modelId="{F9FC7513-4F3B-429E-B4D0-3B2419147384}" type="pres">
      <dgm:prSet presAssocID="{41611B2D-8D63-4FD9-9C4D-1E9C2093A0E8}" presName="negativeSpace" presStyleCnt="0"/>
      <dgm:spPr/>
    </dgm:pt>
    <dgm:pt modelId="{7C674686-7358-4547-B4BF-B2609CA15492}" type="pres">
      <dgm:prSet presAssocID="{41611B2D-8D63-4FD9-9C4D-1E9C2093A0E8}" presName="childText" presStyleLbl="conFgAcc1" presStyleIdx="1" presStyleCnt="5">
        <dgm:presLayoutVars>
          <dgm:bulletEnabled val="1"/>
        </dgm:presLayoutVars>
      </dgm:prSet>
      <dgm:spPr/>
    </dgm:pt>
    <dgm:pt modelId="{58F6C0B7-5BEB-40DA-AA98-F3F293ACBAF3}" type="pres">
      <dgm:prSet presAssocID="{2AF1E123-3ABB-40C0-AE58-E546018DFAEA}" presName="spaceBetweenRectangles" presStyleCnt="0"/>
      <dgm:spPr/>
    </dgm:pt>
    <dgm:pt modelId="{F91BF116-2396-4A54-A7C0-0B66FCE7FA0D}" type="pres">
      <dgm:prSet presAssocID="{56AC40DF-9B7C-46C9-88C2-3FCD9CEB6ECF}" presName="parentLin" presStyleCnt="0"/>
      <dgm:spPr/>
    </dgm:pt>
    <dgm:pt modelId="{1335CB68-848C-4AFF-9134-48998E25DCE6}" type="pres">
      <dgm:prSet presAssocID="{56AC40DF-9B7C-46C9-88C2-3FCD9CEB6ECF}" presName="parentLeftMargin" presStyleLbl="node1" presStyleIdx="1" presStyleCnt="5"/>
      <dgm:spPr/>
    </dgm:pt>
    <dgm:pt modelId="{61933C41-B042-4960-83F7-DE7456865E81}" type="pres">
      <dgm:prSet presAssocID="{56AC40DF-9B7C-46C9-88C2-3FCD9CEB6ECF}" presName="parentText" presStyleLbl="node1" presStyleIdx="2" presStyleCnt="5" custScaleX="106576" custLinFactNeighborX="-17019" custLinFactNeighborY="14842">
        <dgm:presLayoutVars>
          <dgm:chMax val="0"/>
          <dgm:bulletEnabled val="1"/>
        </dgm:presLayoutVars>
      </dgm:prSet>
      <dgm:spPr/>
    </dgm:pt>
    <dgm:pt modelId="{97FB0665-511A-458A-B614-BAFBDB9F3033}" type="pres">
      <dgm:prSet presAssocID="{56AC40DF-9B7C-46C9-88C2-3FCD9CEB6ECF}" presName="negativeSpace" presStyleCnt="0"/>
      <dgm:spPr/>
    </dgm:pt>
    <dgm:pt modelId="{A313FB3D-A792-48FB-B531-8D26AD981CBD}" type="pres">
      <dgm:prSet presAssocID="{56AC40DF-9B7C-46C9-88C2-3FCD9CEB6ECF}" presName="childText" presStyleLbl="conFgAcc1" presStyleIdx="2" presStyleCnt="5">
        <dgm:presLayoutVars>
          <dgm:bulletEnabled val="1"/>
        </dgm:presLayoutVars>
      </dgm:prSet>
      <dgm:spPr/>
    </dgm:pt>
    <dgm:pt modelId="{F00F21F4-B5D9-4997-B6E7-3114051DBFBC}" type="pres">
      <dgm:prSet presAssocID="{B6A0E0E8-1022-42EE-B14D-EE3624FCA12B}" presName="spaceBetweenRectangles" presStyleCnt="0"/>
      <dgm:spPr/>
    </dgm:pt>
    <dgm:pt modelId="{5BE358B6-2384-4C2E-96C1-53ECEA4FB87B}" type="pres">
      <dgm:prSet presAssocID="{9816BE82-A794-4D77-B01C-8CAE150EBC5E}" presName="parentLin" presStyleCnt="0"/>
      <dgm:spPr/>
    </dgm:pt>
    <dgm:pt modelId="{F5F847EB-3BCB-46F8-AD4B-3866BD45C722}" type="pres">
      <dgm:prSet presAssocID="{9816BE82-A794-4D77-B01C-8CAE150EBC5E}" presName="parentLeftMargin" presStyleLbl="node1" presStyleIdx="2" presStyleCnt="5"/>
      <dgm:spPr/>
    </dgm:pt>
    <dgm:pt modelId="{1EBBB295-BCC9-43AA-8F0C-8E852FC80F15}" type="pres">
      <dgm:prSet presAssocID="{9816BE82-A794-4D77-B01C-8CAE150EBC5E}" presName="parentText" presStyleLbl="node1" presStyleIdx="3" presStyleCnt="5" custScaleX="105626">
        <dgm:presLayoutVars>
          <dgm:chMax val="0"/>
          <dgm:bulletEnabled val="1"/>
        </dgm:presLayoutVars>
      </dgm:prSet>
      <dgm:spPr/>
    </dgm:pt>
    <dgm:pt modelId="{519B091E-1C49-4379-8270-6FB8D445B631}" type="pres">
      <dgm:prSet presAssocID="{9816BE82-A794-4D77-B01C-8CAE150EBC5E}" presName="negativeSpace" presStyleCnt="0"/>
      <dgm:spPr/>
    </dgm:pt>
    <dgm:pt modelId="{6C8698A7-3FCD-494E-A188-0EB627664389}" type="pres">
      <dgm:prSet presAssocID="{9816BE82-A794-4D77-B01C-8CAE150EBC5E}" presName="childText" presStyleLbl="conFgAcc1" presStyleIdx="3" presStyleCnt="5">
        <dgm:presLayoutVars>
          <dgm:bulletEnabled val="1"/>
        </dgm:presLayoutVars>
      </dgm:prSet>
      <dgm:spPr/>
    </dgm:pt>
    <dgm:pt modelId="{4960FA0F-6C13-4793-8E47-A74E46B9AAF9}" type="pres">
      <dgm:prSet presAssocID="{0F11050F-AE50-4F88-BBD7-A7299036A178}" presName="spaceBetweenRectangles" presStyleCnt="0"/>
      <dgm:spPr/>
    </dgm:pt>
    <dgm:pt modelId="{65F9C073-8338-4139-B2B4-995472B16431}" type="pres">
      <dgm:prSet presAssocID="{F3F691A4-976F-4821-BBDD-94F1ED4F96F9}" presName="parentLin" presStyleCnt="0"/>
      <dgm:spPr/>
    </dgm:pt>
    <dgm:pt modelId="{B524B7A1-3A31-4AAC-886A-CB6628A233B4}" type="pres">
      <dgm:prSet presAssocID="{F3F691A4-976F-4821-BBDD-94F1ED4F96F9}" presName="parentLeftMargin" presStyleLbl="node1" presStyleIdx="3" presStyleCnt="5"/>
      <dgm:spPr/>
    </dgm:pt>
    <dgm:pt modelId="{2506D0C3-CA24-41C2-AB04-2BAA947FC940}" type="pres">
      <dgm:prSet presAssocID="{F3F691A4-976F-4821-BBDD-94F1ED4F96F9}" presName="parentText" presStyleLbl="node1" presStyleIdx="4" presStyleCnt="5" custScaleX="105570">
        <dgm:presLayoutVars>
          <dgm:chMax val="0"/>
          <dgm:bulletEnabled val="1"/>
        </dgm:presLayoutVars>
      </dgm:prSet>
      <dgm:spPr/>
    </dgm:pt>
    <dgm:pt modelId="{59D40C6D-0758-42CC-9E3D-0F0F65629010}" type="pres">
      <dgm:prSet presAssocID="{F3F691A4-976F-4821-BBDD-94F1ED4F96F9}" presName="negativeSpace" presStyleCnt="0"/>
      <dgm:spPr/>
    </dgm:pt>
    <dgm:pt modelId="{66901211-F68B-421E-B8F3-5F9407875D2A}" type="pres">
      <dgm:prSet presAssocID="{F3F691A4-976F-4821-BBDD-94F1ED4F96F9}" presName="childText" presStyleLbl="conFgAcc1" presStyleIdx="4" presStyleCnt="5">
        <dgm:presLayoutVars>
          <dgm:bulletEnabled val="1"/>
        </dgm:presLayoutVars>
      </dgm:prSet>
      <dgm:spPr/>
    </dgm:pt>
  </dgm:ptLst>
  <dgm:cxnLst>
    <dgm:cxn modelId="{3074CC27-3F0B-4D4D-AF27-C1A65D0DC944}" type="presOf" srcId="{95847F29-B0E5-4B03-A9BF-0C0CF5D5D5D9}" destId="{C09B48F7-1495-4E65-8552-E3C8B902E195}" srcOrd="0" destOrd="0" presId="urn:microsoft.com/office/officeart/2005/8/layout/list1"/>
    <dgm:cxn modelId="{4BB52829-0CDE-4880-AB9A-979C5C2A8273}" type="presOf" srcId="{5CAFFE1E-AE0B-47C2-8A40-DCD8A6609DB7}" destId="{B38A39C6-7F2F-4D6D-99B5-734CC5CD6C73}" srcOrd="0" destOrd="0" presId="urn:microsoft.com/office/officeart/2005/8/layout/list1"/>
    <dgm:cxn modelId="{CCB09B33-30B5-48AD-A676-2B00385761D3}" type="presOf" srcId="{9816BE82-A794-4D77-B01C-8CAE150EBC5E}" destId="{F5F847EB-3BCB-46F8-AD4B-3866BD45C722}" srcOrd="0" destOrd="0" presId="urn:microsoft.com/office/officeart/2005/8/layout/list1"/>
    <dgm:cxn modelId="{940D1A3B-2521-4B24-AC3C-8B2DDC0A2B89}" type="presOf" srcId="{41611B2D-8D63-4FD9-9C4D-1E9C2093A0E8}" destId="{3A2E0F8E-3240-4B7B-B6CA-C51C9F75B3A6}" srcOrd="1" destOrd="0" presId="urn:microsoft.com/office/officeart/2005/8/layout/list1"/>
    <dgm:cxn modelId="{45AB475C-52BE-4F42-8C88-EE7E6A6AF68D}" type="presOf" srcId="{9816BE82-A794-4D77-B01C-8CAE150EBC5E}" destId="{1EBBB295-BCC9-43AA-8F0C-8E852FC80F15}" srcOrd="1" destOrd="0" presId="urn:microsoft.com/office/officeart/2005/8/layout/list1"/>
    <dgm:cxn modelId="{65314E6B-E7CB-4D09-BB6A-E967C37B6321}" srcId="{95847F29-B0E5-4B03-A9BF-0C0CF5D5D5D9}" destId="{F3F691A4-976F-4821-BBDD-94F1ED4F96F9}" srcOrd="4" destOrd="0" parTransId="{4B93B307-653E-4699-9A54-58E14D187BEC}" sibTransId="{7CA46BC4-9F41-4F8B-AEC8-BD222745BF1F}"/>
    <dgm:cxn modelId="{19D0F96C-BC18-423F-84F8-EB74E3F49239}" srcId="{95847F29-B0E5-4B03-A9BF-0C0CF5D5D5D9}" destId="{9816BE82-A794-4D77-B01C-8CAE150EBC5E}" srcOrd="3" destOrd="0" parTransId="{F05DA3E3-C660-4374-8795-AA64254BF05D}" sibTransId="{0F11050F-AE50-4F88-BBD7-A7299036A178}"/>
    <dgm:cxn modelId="{57E0A677-E91B-4590-A43E-5384B95D1B75}" type="presOf" srcId="{5CAFFE1E-AE0B-47C2-8A40-DCD8A6609DB7}" destId="{FF5DEDB1-C1A5-4253-AC06-453748FC5963}" srcOrd="1" destOrd="0" presId="urn:microsoft.com/office/officeart/2005/8/layout/list1"/>
    <dgm:cxn modelId="{5543757A-9C4C-4A01-A447-AFEBED3135FF}" srcId="{95847F29-B0E5-4B03-A9BF-0C0CF5D5D5D9}" destId="{5CAFFE1E-AE0B-47C2-8A40-DCD8A6609DB7}" srcOrd="0" destOrd="0" parTransId="{DDD21BB8-B60E-4AA1-B899-9E6440C57ED4}" sibTransId="{6C51C3C0-18AE-4BB2-98E5-8FFC995270B2}"/>
    <dgm:cxn modelId="{06E53890-2602-4B90-A39D-1FC723D90E8F}" type="presOf" srcId="{F3F691A4-976F-4821-BBDD-94F1ED4F96F9}" destId="{2506D0C3-CA24-41C2-AB04-2BAA947FC940}" srcOrd="1" destOrd="0" presId="urn:microsoft.com/office/officeart/2005/8/layout/list1"/>
    <dgm:cxn modelId="{3A7FEC97-7A97-415D-B71E-E8F0D94A3CA4}" srcId="{95847F29-B0E5-4B03-A9BF-0C0CF5D5D5D9}" destId="{41611B2D-8D63-4FD9-9C4D-1E9C2093A0E8}" srcOrd="1" destOrd="0" parTransId="{736BAEE0-5595-434B-AB6C-9BE14636F894}" sibTransId="{2AF1E123-3ABB-40C0-AE58-E546018DFAEA}"/>
    <dgm:cxn modelId="{193C9CB5-6846-440E-B073-68111280A106}" srcId="{95847F29-B0E5-4B03-A9BF-0C0CF5D5D5D9}" destId="{56AC40DF-9B7C-46C9-88C2-3FCD9CEB6ECF}" srcOrd="2" destOrd="0" parTransId="{89D938FB-38E2-410E-95B1-E08B532C4DCA}" sibTransId="{B6A0E0E8-1022-42EE-B14D-EE3624FCA12B}"/>
    <dgm:cxn modelId="{3441F0CC-0F4C-4CCC-B3C2-5FF48EAF046A}" type="presOf" srcId="{F3F691A4-976F-4821-BBDD-94F1ED4F96F9}" destId="{B524B7A1-3A31-4AAC-886A-CB6628A233B4}" srcOrd="0" destOrd="0" presId="urn:microsoft.com/office/officeart/2005/8/layout/list1"/>
    <dgm:cxn modelId="{64A147DE-9CBA-4089-AEBD-E19167F56EFD}" type="presOf" srcId="{41611B2D-8D63-4FD9-9C4D-1E9C2093A0E8}" destId="{CFC8F422-FFAA-47B9-8081-9B94005D4B68}" srcOrd="0" destOrd="0" presId="urn:microsoft.com/office/officeart/2005/8/layout/list1"/>
    <dgm:cxn modelId="{35D1F8EE-0872-4863-A784-1C89693243B9}" type="presOf" srcId="{56AC40DF-9B7C-46C9-88C2-3FCD9CEB6ECF}" destId="{1335CB68-848C-4AFF-9134-48998E25DCE6}" srcOrd="0" destOrd="0" presId="urn:microsoft.com/office/officeart/2005/8/layout/list1"/>
    <dgm:cxn modelId="{2CE649F6-5C72-42BF-BC79-5C15D2856FD4}" type="presOf" srcId="{56AC40DF-9B7C-46C9-88C2-3FCD9CEB6ECF}" destId="{61933C41-B042-4960-83F7-DE7456865E81}" srcOrd="1" destOrd="0" presId="urn:microsoft.com/office/officeart/2005/8/layout/list1"/>
    <dgm:cxn modelId="{89C28981-1094-43C6-880C-EA0967858BE5}" type="presParOf" srcId="{C09B48F7-1495-4E65-8552-E3C8B902E195}" destId="{3205AB1F-F093-4A99-8BE1-AB0511E88D64}" srcOrd="0" destOrd="0" presId="urn:microsoft.com/office/officeart/2005/8/layout/list1"/>
    <dgm:cxn modelId="{13392C05-282C-4E27-8083-5B9D215B68B6}" type="presParOf" srcId="{3205AB1F-F093-4A99-8BE1-AB0511E88D64}" destId="{B38A39C6-7F2F-4D6D-99B5-734CC5CD6C73}" srcOrd="0" destOrd="0" presId="urn:microsoft.com/office/officeart/2005/8/layout/list1"/>
    <dgm:cxn modelId="{657E7536-3BD4-4F90-B249-7F8E217C2D47}" type="presParOf" srcId="{3205AB1F-F093-4A99-8BE1-AB0511E88D64}" destId="{FF5DEDB1-C1A5-4253-AC06-453748FC5963}" srcOrd="1" destOrd="0" presId="urn:microsoft.com/office/officeart/2005/8/layout/list1"/>
    <dgm:cxn modelId="{8848D7A0-B935-4207-9191-6B2D6138D26E}" type="presParOf" srcId="{C09B48F7-1495-4E65-8552-E3C8B902E195}" destId="{86FD149D-1C5D-4BD2-8D43-8488BCED068E}" srcOrd="1" destOrd="0" presId="urn:microsoft.com/office/officeart/2005/8/layout/list1"/>
    <dgm:cxn modelId="{8C6FF959-064F-4327-9ADE-B9168A74EE50}" type="presParOf" srcId="{C09B48F7-1495-4E65-8552-E3C8B902E195}" destId="{897E15CD-8D03-453E-9BCD-97405C194438}" srcOrd="2" destOrd="0" presId="urn:microsoft.com/office/officeart/2005/8/layout/list1"/>
    <dgm:cxn modelId="{02A699CA-84B5-415D-A93C-8685B2140DA0}" type="presParOf" srcId="{C09B48F7-1495-4E65-8552-E3C8B902E195}" destId="{4E27BADA-B5B0-4E2E-9F50-57786369438F}" srcOrd="3" destOrd="0" presId="urn:microsoft.com/office/officeart/2005/8/layout/list1"/>
    <dgm:cxn modelId="{B8EBBA80-52E9-4E9F-8240-3B576C0AA31F}" type="presParOf" srcId="{C09B48F7-1495-4E65-8552-E3C8B902E195}" destId="{D929942F-14D7-46C7-B5AF-0BB7199515FB}" srcOrd="4" destOrd="0" presId="urn:microsoft.com/office/officeart/2005/8/layout/list1"/>
    <dgm:cxn modelId="{DE379A50-C454-4ADA-9591-482B16950D63}" type="presParOf" srcId="{D929942F-14D7-46C7-B5AF-0BB7199515FB}" destId="{CFC8F422-FFAA-47B9-8081-9B94005D4B68}" srcOrd="0" destOrd="0" presId="urn:microsoft.com/office/officeart/2005/8/layout/list1"/>
    <dgm:cxn modelId="{5AAA6FC7-3DBF-4BF4-93DE-D545C9CDF8E9}" type="presParOf" srcId="{D929942F-14D7-46C7-B5AF-0BB7199515FB}" destId="{3A2E0F8E-3240-4B7B-B6CA-C51C9F75B3A6}" srcOrd="1" destOrd="0" presId="urn:microsoft.com/office/officeart/2005/8/layout/list1"/>
    <dgm:cxn modelId="{ADF20577-8BCA-4C3D-B843-F038C7367CF6}" type="presParOf" srcId="{C09B48F7-1495-4E65-8552-E3C8B902E195}" destId="{F9FC7513-4F3B-429E-B4D0-3B2419147384}" srcOrd="5" destOrd="0" presId="urn:microsoft.com/office/officeart/2005/8/layout/list1"/>
    <dgm:cxn modelId="{061DD295-D991-48A7-B770-399DD318B37C}" type="presParOf" srcId="{C09B48F7-1495-4E65-8552-E3C8B902E195}" destId="{7C674686-7358-4547-B4BF-B2609CA15492}" srcOrd="6" destOrd="0" presId="urn:microsoft.com/office/officeart/2005/8/layout/list1"/>
    <dgm:cxn modelId="{398499B0-79C2-4D47-B2DF-BF05B2D6CCC5}" type="presParOf" srcId="{C09B48F7-1495-4E65-8552-E3C8B902E195}" destId="{58F6C0B7-5BEB-40DA-AA98-F3F293ACBAF3}" srcOrd="7" destOrd="0" presId="urn:microsoft.com/office/officeart/2005/8/layout/list1"/>
    <dgm:cxn modelId="{9DFA3263-A81A-4361-939D-483D4BC852A0}" type="presParOf" srcId="{C09B48F7-1495-4E65-8552-E3C8B902E195}" destId="{F91BF116-2396-4A54-A7C0-0B66FCE7FA0D}" srcOrd="8" destOrd="0" presId="urn:microsoft.com/office/officeart/2005/8/layout/list1"/>
    <dgm:cxn modelId="{39EDDB57-0239-49CA-8582-59215D54036C}" type="presParOf" srcId="{F91BF116-2396-4A54-A7C0-0B66FCE7FA0D}" destId="{1335CB68-848C-4AFF-9134-48998E25DCE6}" srcOrd="0" destOrd="0" presId="urn:microsoft.com/office/officeart/2005/8/layout/list1"/>
    <dgm:cxn modelId="{257A2948-E9AD-4596-A531-BABD5195BAD3}" type="presParOf" srcId="{F91BF116-2396-4A54-A7C0-0B66FCE7FA0D}" destId="{61933C41-B042-4960-83F7-DE7456865E81}" srcOrd="1" destOrd="0" presId="urn:microsoft.com/office/officeart/2005/8/layout/list1"/>
    <dgm:cxn modelId="{839AEC73-2B9B-426F-A288-C952004A992F}" type="presParOf" srcId="{C09B48F7-1495-4E65-8552-E3C8B902E195}" destId="{97FB0665-511A-458A-B614-BAFBDB9F3033}" srcOrd="9" destOrd="0" presId="urn:microsoft.com/office/officeart/2005/8/layout/list1"/>
    <dgm:cxn modelId="{446E7E82-DF91-450E-9527-FF5D4656739E}" type="presParOf" srcId="{C09B48F7-1495-4E65-8552-E3C8B902E195}" destId="{A313FB3D-A792-48FB-B531-8D26AD981CBD}" srcOrd="10" destOrd="0" presId="urn:microsoft.com/office/officeart/2005/8/layout/list1"/>
    <dgm:cxn modelId="{EDAC62EE-B34F-4C93-A001-0102CA34B5B5}" type="presParOf" srcId="{C09B48F7-1495-4E65-8552-E3C8B902E195}" destId="{F00F21F4-B5D9-4997-B6E7-3114051DBFBC}" srcOrd="11" destOrd="0" presId="urn:microsoft.com/office/officeart/2005/8/layout/list1"/>
    <dgm:cxn modelId="{EEE78320-D0F7-493A-B7AA-25CB6AD9A1D6}" type="presParOf" srcId="{C09B48F7-1495-4E65-8552-E3C8B902E195}" destId="{5BE358B6-2384-4C2E-96C1-53ECEA4FB87B}" srcOrd="12" destOrd="0" presId="urn:microsoft.com/office/officeart/2005/8/layout/list1"/>
    <dgm:cxn modelId="{E2AB701B-46FD-4613-B3EC-EF2DDCAE38CE}" type="presParOf" srcId="{5BE358B6-2384-4C2E-96C1-53ECEA4FB87B}" destId="{F5F847EB-3BCB-46F8-AD4B-3866BD45C722}" srcOrd="0" destOrd="0" presId="urn:microsoft.com/office/officeart/2005/8/layout/list1"/>
    <dgm:cxn modelId="{4209E518-C79B-4A62-A5D4-770AE02F6D7D}" type="presParOf" srcId="{5BE358B6-2384-4C2E-96C1-53ECEA4FB87B}" destId="{1EBBB295-BCC9-43AA-8F0C-8E852FC80F15}" srcOrd="1" destOrd="0" presId="urn:microsoft.com/office/officeart/2005/8/layout/list1"/>
    <dgm:cxn modelId="{663B0147-2AAF-4518-8393-5D3A76130991}" type="presParOf" srcId="{C09B48F7-1495-4E65-8552-E3C8B902E195}" destId="{519B091E-1C49-4379-8270-6FB8D445B631}" srcOrd="13" destOrd="0" presId="urn:microsoft.com/office/officeart/2005/8/layout/list1"/>
    <dgm:cxn modelId="{4CF50E56-236B-4FF2-9914-8A7E24A9DA50}" type="presParOf" srcId="{C09B48F7-1495-4E65-8552-E3C8B902E195}" destId="{6C8698A7-3FCD-494E-A188-0EB627664389}" srcOrd="14" destOrd="0" presId="urn:microsoft.com/office/officeart/2005/8/layout/list1"/>
    <dgm:cxn modelId="{A1022778-5536-4250-A0F6-A0FB29973586}" type="presParOf" srcId="{C09B48F7-1495-4E65-8552-E3C8B902E195}" destId="{4960FA0F-6C13-4793-8E47-A74E46B9AAF9}" srcOrd="15" destOrd="0" presId="urn:microsoft.com/office/officeart/2005/8/layout/list1"/>
    <dgm:cxn modelId="{0A8CEF9F-D5E9-4D22-8DBA-7F7D39EBE833}" type="presParOf" srcId="{C09B48F7-1495-4E65-8552-E3C8B902E195}" destId="{65F9C073-8338-4139-B2B4-995472B16431}" srcOrd="16" destOrd="0" presId="urn:microsoft.com/office/officeart/2005/8/layout/list1"/>
    <dgm:cxn modelId="{657B0CB5-AEF7-4FAE-AC4F-24AE2C4D82D4}" type="presParOf" srcId="{65F9C073-8338-4139-B2B4-995472B16431}" destId="{B524B7A1-3A31-4AAC-886A-CB6628A233B4}" srcOrd="0" destOrd="0" presId="urn:microsoft.com/office/officeart/2005/8/layout/list1"/>
    <dgm:cxn modelId="{4C38C78C-D8A8-4235-93A4-842592975B7A}" type="presParOf" srcId="{65F9C073-8338-4139-B2B4-995472B16431}" destId="{2506D0C3-CA24-41C2-AB04-2BAA947FC940}" srcOrd="1" destOrd="0" presId="urn:microsoft.com/office/officeart/2005/8/layout/list1"/>
    <dgm:cxn modelId="{69F36E0A-BD5A-4AA7-B88C-4F2570EF6206}" type="presParOf" srcId="{C09B48F7-1495-4E65-8552-E3C8B902E195}" destId="{59D40C6D-0758-42CC-9E3D-0F0F65629010}" srcOrd="17" destOrd="0" presId="urn:microsoft.com/office/officeart/2005/8/layout/list1"/>
    <dgm:cxn modelId="{C93D9BCD-DB86-4FD6-B044-9D0930879E0B}" type="presParOf" srcId="{C09B48F7-1495-4E65-8552-E3C8B902E195}" destId="{66901211-F68B-421E-B8F3-5F9407875D2A}" srcOrd="18" destOrd="0" presId="urn:microsoft.com/office/officeart/2005/8/layout/lis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7E15CD-8D03-453E-9BCD-97405C194438}">
      <dsp:nvSpPr>
        <dsp:cNvPr id="0" name=""/>
        <dsp:cNvSpPr/>
      </dsp:nvSpPr>
      <dsp:spPr>
        <a:xfrm>
          <a:off x="0" y="685524"/>
          <a:ext cx="16967200" cy="1033200"/>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5DEDB1-C1A5-4253-AC06-453748FC5963}">
      <dsp:nvSpPr>
        <dsp:cNvPr id="0" name=""/>
        <dsp:cNvSpPr/>
      </dsp:nvSpPr>
      <dsp:spPr>
        <a:xfrm>
          <a:off x="848360" y="80364"/>
          <a:ext cx="12547380" cy="1210320"/>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8924" tIns="0" rIns="448924" bIns="0" numCol="1" spcCol="1270" anchor="ctr" anchorCtr="0">
          <a:noAutofit/>
        </a:bodyPr>
        <a:lstStyle/>
        <a:p>
          <a:pPr marL="0" lvl="0" indent="0" algn="l" defTabSz="1822450">
            <a:lnSpc>
              <a:spcPct val="90000"/>
            </a:lnSpc>
            <a:spcBef>
              <a:spcPct val="0"/>
            </a:spcBef>
            <a:spcAft>
              <a:spcPct val="35000"/>
            </a:spcAft>
            <a:buNone/>
          </a:pPr>
          <a:r>
            <a:rPr lang="en-CA" sz="4100" b="1" i="0" kern="1200" baseline="0" dirty="0"/>
            <a:t>Aperçu de la </a:t>
          </a:r>
          <a:r>
            <a:rPr lang="en-CA" sz="4100" b="1" i="0" kern="1200" baseline="0" dirty="0" err="1"/>
            <a:t>campagne</a:t>
          </a:r>
          <a:endParaRPr lang="en-US" sz="4100" kern="1200" dirty="0"/>
        </a:p>
      </dsp:txBody>
      <dsp:txXfrm>
        <a:off x="907443" y="139447"/>
        <a:ext cx="12429214" cy="1092154"/>
      </dsp:txXfrm>
    </dsp:sp>
    <dsp:sp modelId="{7C674686-7358-4547-B4BF-B2609CA15492}">
      <dsp:nvSpPr>
        <dsp:cNvPr id="0" name=""/>
        <dsp:cNvSpPr/>
      </dsp:nvSpPr>
      <dsp:spPr>
        <a:xfrm>
          <a:off x="0" y="2545284"/>
          <a:ext cx="16967200" cy="1033200"/>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A2E0F8E-3240-4B7B-B6CA-C51C9F75B3A6}">
      <dsp:nvSpPr>
        <dsp:cNvPr id="0" name=""/>
        <dsp:cNvSpPr/>
      </dsp:nvSpPr>
      <dsp:spPr>
        <a:xfrm>
          <a:off x="859261" y="1891990"/>
          <a:ext cx="12502247" cy="1210320"/>
        </a:xfrm>
        <a:prstGeom prst="roundRect">
          <a:avLst/>
        </a:prstGeom>
        <a:solidFill>
          <a:srgbClr val="FFFFFF">
            <a:hueOff val="0"/>
            <a:satOff val="0"/>
            <a:lumOff val="0"/>
            <a:alphaOff val="0"/>
          </a:srgbClr>
        </a:solidFill>
        <a:ln w="25400" cap="flat" cmpd="sng" algn="ctr">
          <a:solidFill>
            <a:srgbClr val="FF644E">
              <a:shade val="80000"/>
              <a:hueOff val="0"/>
              <a:satOff val="0"/>
              <a:lumOff val="0"/>
              <a:alphaOff val="0"/>
            </a:srgb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8924" tIns="0" rIns="448924" bIns="0" numCol="1" spcCol="1270" anchor="ctr" anchorCtr="0">
          <a:noAutofit/>
        </a:bodyPr>
        <a:lstStyle/>
        <a:p>
          <a:pPr marL="0" lvl="0" indent="0" algn="l" defTabSz="1822450">
            <a:lnSpc>
              <a:spcPct val="90000"/>
            </a:lnSpc>
            <a:spcBef>
              <a:spcPct val="0"/>
            </a:spcBef>
            <a:spcAft>
              <a:spcPct val="35000"/>
            </a:spcAft>
            <a:buNone/>
          </a:pPr>
          <a:r>
            <a:rPr lang="en-CA" sz="4100" b="1" i="0" kern="1200" baseline="0" dirty="0">
              <a:solidFill>
                <a:srgbClr val="000000">
                  <a:hueOff val="0"/>
                  <a:satOff val="0"/>
                  <a:lumOff val="0"/>
                  <a:alphaOff val="0"/>
                </a:srgbClr>
              </a:solidFill>
              <a:latin typeface="Helvetica Neue Medium"/>
              <a:ea typeface="Helvetica Neue Medium"/>
              <a:cs typeface="Helvetica Neue Medium"/>
            </a:rPr>
            <a:t>Vos </a:t>
          </a:r>
          <a:r>
            <a:rPr lang="en-CA" sz="4100" b="1" i="0" kern="1200" baseline="0" dirty="0" err="1">
              <a:solidFill>
                <a:srgbClr val="000000">
                  <a:hueOff val="0"/>
                  <a:satOff val="0"/>
                  <a:lumOff val="0"/>
                  <a:alphaOff val="0"/>
                </a:srgbClr>
              </a:solidFill>
              <a:latin typeface="Helvetica Neue Medium"/>
              <a:ea typeface="Helvetica Neue Medium"/>
              <a:cs typeface="Helvetica Neue Medium"/>
            </a:rPr>
            <a:t>responsabilités</a:t>
          </a:r>
          <a:r>
            <a:rPr lang="en-CA" sz="4100" b="1" i="0" kern="1200" baseline="0" dirty="0">
              <a:solidFill>
                <a:srgbClr val="000000">
                  <a:hueOff val="0"/>
                  <a:satOff val="0"/>
                  <a:lumOff val="0"/>
                  <a:alphaOff val="0"/>
                </a:srgbClr>
              </a:solidFill>
              <a:latin typeface="Helvetica Neue Medium"/>
              <a:ea typeface="Helvetica Neue Medium"/>
              <a:cs typeface="Helvetica Neue Medium"/>
            </a:rPr>
            <a:t> </a:t>
          </a:r>
          <a:r>
            <a:rPr lang="en-CA" sz="4100" b="1" i="0" kern="1200" baseline="0" dirty="0" err="1">
              <a:solidFill>
                <a:srgbClr val="000000">
                  <a:hueOff val="0"/>
                  <a:satOff val="0"/>
                  <a:lumOff val="0"/>
                  <a:alphaOff val="0"/>
                </a:srgbClr>
              </a:solidFill>
              <a:latin typeface="Helvetica Neue Medium"/>
              <a:ea typeface="Helvetica Neue Medium"/>
              <a:cs typeface="Helvetica Neue Medium"/>
            </a:rPr>
            <a:t>en</a:t>
          </a:r>
          <a:r>
            <a:rPr lang="en-CA" sz="4100" b="1" i="0" kern="1200" baseline="0" dirty="0">
              <a:solidFill>
                <a:srgbClr val="000000">
                  <a:hueOff val="0"/>
                  <a:satOff val="0"/>
                  <a:lumOff val="0"/>
                  <a:alphaOff val="0"/>
                </a:srgbClr>
              </a:solidFill>
              <a:latin typeface="Helvetica Neue Medium"/>
              <a:ea typeface="Helvetica Neue Medium"/>
              <a:cs typeface="Helvetica Neue Medium"/>
            </a:rPr>
            <a:t> tant </a:t>
          </a:r>
          <a:r>
            <a:rPr lang="en-CA" sz="4100" b="1" i="0" kern="1200" baseline="0" dirty="0" err="1">
              <a:solidFill>
                <a:srgbClr val="000000">
                  <a:hueOff val="0"/>
                  <a:satOff val="0"/>
                  <a:lumOff val="0"/>
                  <a:alphaOff val="0"/>
                </a:srgbClr>
              </a:solidFill>
              <a:latin typeface="Helvetica Neue Medium"/>
              <a:ea typeface="Helvetica Neue Medium"/>
              <a:cs typeface="Helvetica Neue Medium"/>
            </a:rPr>
            <a:t>qu’ambassadeur</a:t>
          </a:r>
          <a:endParaRPr lang="en-US" sz="4100" b="1" i="0" kern="1200" baseline="0" dirty="0">
            <a:solidFill>
              <a:srgbClr val="000000">
                <a:hueOff val="0"/>
                <a:satOff val="0"/>
                <a:lumOff val="0"/>
                <a:alphaOff val="0"/>
              </a:srgbClr>
            </a:solidFill>
            <a:latin typeface="Helvetica Neue Medium"/>
            <a:ea typeface="Helvetica Neue Medium"/>
            <a:cs typeface="Helvetica Neue Medium"/>
          </a:endParaRPr>
        </a:p>
      </dsp:txBody>
      <dsp:txXfrm>
        <a:off x="918344" y="1951073"/>
        <a:ext cx="12384081" cy="1092154"/>
      </dsp:txXfrm>
    </dsp:sp>
    <dsp:sp modelId="{A313FB3D-A792-48FB-B531-8D26AD981CBD}">
      <dsp:nvSpPr>
        <dsp:cNvPr id="0" name=""/>
        <dsp:cNvSpPr/>
      </dsp:nvSpPr>
      <dsp:spPr>
        <a:xfrm>
          <a:off x="0" y="4405044"/>
          <a:ext cx="16967200" cy="1033200"/>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1933C41-B042-4960-83F7-DE7456865E81}">
      <dsp:nvSpPr>
        <dsp:cNvPr id="0" name=""/>
        <dsp:cNvSpPr/>
      </dsp:nvSpPr>
      <dsp:spPr>
        <a:xfrm>
          <a:off x="703977" y="3979520"/>
          <a:ext cx="12658074" cy="1210320"/>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8924" tIns="0" rIns="448924" bIns="0" numCol="1" spcCol="1270" anchor="ctr" anchorCtr="0">
          <a:noAutofit/>
        </a:bodyPr>
        <a:lstStyle/>
        <a:p>
          <a:pPr marL="0" lvl="0" indent="0" algn="l" defTabSz="1822450">
            <a:lnSpc>
              <a:spcPct val="90000"/>
            </a:lnSpc>
            <a:spcBef>
              <a:spcPct val="0"/>
            </a:spcBef>
            <a:spcAft>
              <a:spcPct val="35000"/>
            </a:spcAft>
            <a:buNone/>
          </a:pPr>
          <a:r>
            <a:rPr lang="en-CA" sz="4100" b="1" i="0" kern="1200" baseline="0" dirty="0" err="1"/>
            <a:t>Soutien</a:t>
          </a:r>
          <a:r>
            <a:rPr lang="en-CA" sz="4100" b="1" i="0" kern="1200" baseline="0" dirty="0"/>
            <a:t> </a:t>
          </a:r>
          <a:r>
            <a:rPr lang="en-CA" sz="4100" b="1" i="0" kern="1200" baseline="0" dirty="0" err="1"/>
            <a:t>offert</a:t>
          </a:r>
          <a:endParaRPr lang="en-US" sz="4100" kern="1200" dirty="0"/>
        </a:p>
      </dsp:txBody>
      <dsp:txXfrm>
        <a:off x="763060" y="4038603"/>
        <a:ext cx="12539908" cy="1092154"/>
      </dsp:txXfrm>
    </dsp:sp>
    <dsp:sp modelId="{6C8698A7-3FCD-494E-A188-0EB627664389}">
      <dsp:nvSpPr>
        <dsp:cNvPr id="0" name=""/>
        <dsp:cNvSpPr/>
      </dsp:nvSpPr>
      <dsp:spPr>
        <a:xfrm>
          <a:off x="0" y="6264804"/>
          <a:ext cx="16967200" cy="1033200"/>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EBBB295-BCC9-43AA-8F0C-8E852FC80F15}">
      <dsp:nvSpPr>
        <dsp:cNvPr id="0" name=""/>
        <dsp:cNvSpPr/>
      </dsp:nvSpPr>
      <dsp:spPr>
        <a:xfrm>
          <a:off x="848360" y="5659644"/>
          <a:ext cx="12545242" cy="1210320"/>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8924" tIns="0" rIns="448924" bIns="0" numCol="1" spcCol="1270" anchor="ctr" anchorCtr="0">
          <a:noAutofit/>
        </a:bodyPr>
        <a:lstStyle/>
        <a:p>
          <a:pPr marL="0" lvl="0" indent="0" algn="l" defTabSz="1822450">
            <a:lnSpc>
              <a:spcPct val="90000"/>
            </a:lnSpc>
            <a:spcBef>
              <a:spcPct val="0"/>
            </a:spcBef>
            <a:spcAft>
              <a:spcPct val="35000"/>
            </a:spcAft>
            <a:buNone/>
          </a:pPr>
          <a:r>
            <a:rPr lang="en-CA" sz="4100" b="1" i="0" kern="1200" baseline="0" dirty="0"/>
            <a:t>Matériel de </a:t>
          </a:r>
          <a:r>
            <a:rPr lang="en-CA" sz="4100" b="1" i="0" kern="1200" baseline="0" dirty="0" err="1"/>
            <a:t>campagne</a:t>
          </a:r>
          <a:endParaRPr lang="en-US" sz="4100" kern="1200" dirty="0"/>
        </a:p>
      </dsp:txBody>
      <dsp:txXfrm>
        <a:off x="907443" y="5718727"/>
        <a:ext cx="12427076" cy="1092154"/>
      </dsp:txXfrm>
    </dsp:sp>
    <dsp:sp modelId="{66901211-F68B-421E-B8F3-5F9407875D2A}">
      <dsp:nvSpPr>
        <dsp:cNvPr id="0" name=""/>
        <dsp:cNvSpPr/>
      </dsp:nvSpPr>
      <dsp:spPr>
        <a:xfrm>
          <a:off x="0" y="8124564"/>
          <a:ext cx="16967200" cy="1033200"/>
        </a:xfrm>
        <a:prstGeom prst="rect">
          <a:avLst/>
        </a:prstGeom>
        <a:solidFill>
          <a:schemeClr val="accent5">
            <a:alpha val="90000"/>
            <a:tint val="4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06D0C3-CA24-41C2-AB04-2BAA947FC940}">
      <dsp:nvSpPr>
        <dsp:cNvPr id="0" name=""/>
        <dsp:cNvSpPr/>
      </dsp:nvSpPr>
      <dsp:spPr>
        <a:xfrm>
          <a:off x="848360" y="7519404"/>
          <a:ext cx="12538591" cy="1210320"/>
        </a:xfrm>
        <a:prstGeom prst="roundRect">
          <a:avLst/>
        </a:prstGeom>
        <a:solidFill>
          <a:schemeClr val="lt1">
            <a:hueOff val="0"/>
            <a:satOff val="0"/>
            <a:lumOff val="0"/>
            <a:alphaOff val="0"/>
          </a:schemeClr>
        </a:solidFill>
        <a:ln w="25400" cap="flat"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48924" tIns="0" rIns="448924" bIns="0" numCol="1" spcCol="1270" anchor="ctr" anchorCtr="0">
          <a:noAutofit/>
        </a:bodyPr>
        <a:lstStyle/>
        <a:p>
          <a:pPr marL="0" lvl="0" indent="0" algn="l" defTabSz="1822450">
            <a:lnSpc>
              <a:spcPct val="90000"/>
            </a:lnSpc>
            <a:spcBef>
              <a:spcPct val="0"/>
            </a:spcBef>
            <a:spcAft>
              <a:spcPct val="35000"/>
            </a:spcAft>
            <a:buNone/>
          </a:pPr>
          <a:r>
            <a:rPr lang="en-CA" sz="4100" b="1" i="0" kern="1200" baseline="0" dirty="0" err="1"/>
            <a:t>L’importance</a:t>
          </a:r>
          <a:r>
            <a:rPr lang="en-CA" sz="4100" b="1" i="0" kern="1200" baseline="0" dirty="0"/>
            <a:t> de </a:t>
          </a:r>
          <a:r>
            <a:rPr lang="en-CA" sz="4100" b="1" i="0" kern="1200" baseline="0" dirty="0" err="1"/>
            <a:t>cette</a:t>
          </a:r>
          <a:r>
            <a:rPr lang="en-CA" sz="4100" b="1" i="0" kern="1200" baseline="0" dirty="0"/>
            <a:t> </a:t>
          </a:r>
          <a:r>
            <a:rPr lang="en-CA" sz="4100" b="1" i="0" kern="1200" baseline="0" dirty="0" err="1"/>
            <a:t>campagne</a:t>
          </a:r>
          <a:endParaRPr lang="en-US" sz="4100" kern="1200" dirty="0"/>
        </a:p>
      </dsp:txBody>
      <dsp:txXfrm>
        <a:off x="907443" y="7578487"/>
        <a:ext cx="12420425" cy="109215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9415463" y="3163888"/>
            <a:ext cx="28114626" cy="15814675"/>
          </a:xfrm>
          <a:prstGeom prst="rect">
            <a:avLst/>
          </a:prstGeom>
        </p:spPr>
        <p:txBody>
          <a:bodyPr lIns="177662" tIns="88830" rIns="177662" bIns="88830"/>
          <a:lstStyle/>
          <a:p>
            <a:endParaRPr/>
          </a:p>
        </p:txBody>
      </p:sp>
      <p:sp>
        <p:nvSpPr>
          <p:cNvPr id="117" name="Shape 117"/>
          <p:cNvSpPr>
            <a:spLocks noGrp="1"/>
          </p:cNvSpPr>
          <p:nvPr>
            <p:ph type="body" sz="quarter" idx="1"/>
          </p:nvPr>
        </p:nvSpPr>
        <p:spPr>
          <a:xfrm>
            <a:off x="1237827" y="20032453"/>
            <a:ext cx="6808047" cy="18978114"/>
          </a:xfrm>
          <a:prstGeom prst="rect">
            <a:avLst/>
          </a:prstGeom>
        </p:spPr>
        <p:txBody>
          <a:bodyPr lIns="177662" tIns="88830" rIns="177662" bIns="88830"/>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a:lnSpc>
                <a:spcPct val="107000"/>
              </a:lnSpc>
              <a:spcAft>
                <a:spcPts val="1558"/>
              </a:spcAft>
            </a:pPr>
            <a:r>
              <a:rPr lang="fr-CA" sz="2400" b="1" kern="100" dirty="0">
                <a:latin typeface="Calibri" panose="020F0502020204030204" pitchFamily="34" charset="0"/>
                <a:ea typeface="Calibri" panose="020F0502020204030204" pitchFamily="34" charset="0"/>
                <a:cs typeface="Times New Roman" panose="02020603050405020304" pitchFamily="18" charset="0"/>
              </a:rPr>
              <a:t>Prenez les présences</a:t>
            </a:r>
            <a:endParaRPr lang="fr-CA" sz="2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br>
              <a:rPr lang="fr-CA" sz="2400" kern="100" dirty="0">
                <a:latin typeface="Calibri" panose="020F0502020204030204" pitchFamily="34" charset="0"/>
                <a:ea typeface="Calibri" panose="020F0502020204030204" pitchFamily="34" charset="0"/>
                <a:cs typeface="Times New Roman" panose="02020603050405020304" pitchFamily="18" charset="0"/>
              </a:rPr>
            </a:br>
            <a:r>
              <a:rPr lang="fr-CA" sz="2400" b="1" kern="100" dirty="0">
                <a:latin typeface="Calibri" panose="020F0502020204030204" pitchFamily="34" charset="0"/>
                <a:ea typeface="Calibri" panose="020F0502020204030204" pitchFamily="34" charset="0"/>
                <a:cs typeface="Times New Roman" panose="02020603050405020304" pitchFamily="18" charset="0"/>
              </a:rPr>
              <a:t>Au fur et à mesure que les participants se branchent sur Teams </a:t>
            </a:r>
            <a:r>
              <a:rPr lang="fr-CA" sz="2400" kern="100" dirty="0">
                <a:latin typeface="Calibri" panose="020F0502020204030204" pitchFamily="34" charset="0"/>
                <a:ea typeface="Calibri" panose="020F0502020204030204" pitchFamily="34" charset="0"/>
                <a:cs typeface="Times New Roman" panose="02020603050405020304" pitchFamily="18" charset="0"/>
              </a:rPr>
              <a:t>: Bienvenue! Nous sommes ravis que vous ayez pu vous joindre à nous aujourd’hui. Pendant que nous attendons d’autres participants et participantes, veuillez vous présenter dans la section clavardage. </a:t>
            </a:r>
            <a:r>
              <a:rPr lang="fr-CA" sz="2400" b="1" i="1" kern="100" dirty="0">
                <a:latin typeface="Calibri" panose="020F0502020204030204" pitchFamily="34" charset="0"/>
                <a:ea typeface="Calibri" panose="020F0502020204030204" pitchFamily="34" charset="0"/>
                <a:cs typeface="Times New Roman" panose="02020603050405020304" pitchFamily="18" charset="0"/>
              </a:rPr>
              <a:t>Où se trouve le clavardage?</a:t>
            </a:r>
            <a:r>
              <a:rPr lang="fr-CA" sz="2400" kern="100" dirty="0">
                <a:latin typeface="Calibri" panose="020F0502020204030204" pitchFamily="34" charset="0"/>
                <a:ea typeface="Calibri" panose="020F0502020204030204" pitchFamily="34" charset="0"/>
                <a:cs typeface="Times New Roman" panose="02020603050405020304" pitchFamily="18" charset="0"/>
              </a:rPr>
              <a:t> Sélectionnez l’icône </a:t>
            </a:r>
            <a:r>
              <a:rPr lang="fr-CA" sz="2400" i="1" kern="100" dirty="0">
                <a:latin typeface="Calibri" panose="020F0502020204030204" pitchFamily="34" charset="0"/>
                <a:ea typeface="Calibri" panose="020F0502020204030204" pitchFamily="34" charset="0"/>
                <a:cs typeface="Times New Roman" panose="02020603050405020304" pitchFamily="18" charset="0"/>
              </a:rPr>
              <a:t>conversation</a:t>
            </a:r>
            <a:r>
              <a:rPr lang="fr-CA" sz="2400" kern="100" dirty="0">
                <a:latin typeface="Calibri" panose="020F0502020204030204" pitchFamily="34" charset="0"/>
                <a:ea typeface="Calibri" panose="020F0502020204030204" pitchFamily="34" charset="0"/>
                <a:cs typeface="Times New Roman" panose="02020603050405020304" pitchFamily="18" charset="0"/>
              </a:rPr>
              <a:t> dans les commandes de la réunion (généralement situées en haut de l’écran). Un point rouge sur cette icône indique que quelqu’un a affiché un message. </a:t>
            </a:r>
            <a:br>
              <a:rPr lang="fr-CA" sz="2400" kern="100" dirty="0">
                <a:latin typeface="Calibri" panose="020F0502020204030204" pitchFamily="34" charset="0"/>
                <a:ea typeface="Calibri" panose="020F0502020204030204" pitchFamily="34" charset="0"/>
                <a:cs typeface="Times New Roman" panose="02020603050405020304" pitchFamily="18" charset="0"/>
              </a:rPr>
            </a:br>
            <a:endParaRPr lang="fr-CA" sz="2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400" b="1" kern="100" dirty="0">
                <a:latin typeface="Calibri" panose="020F0502020204030204" pitchFamily="34" charset="0"/>
                <a:ea typeface="Calibri" panose="020F0502020204030204" pitchFamily="34" charset="0"/>
                <a:cs typeface="Times New Roman" panose="02020603050405020304" pitchFamily="18" charset="0"/>
              </a:rPr>
              <a:t>Lorsque vous êtes prêt à commencer : </a:t>
            </a:r>
            <a:br>
              <a:rPr lang="fr-CA" sz="2400" kern="100" dirty="0">
                <a:latin typeface="Calibri" panose="020F0502020204030204" pitchFamily="34" charset="0"/>
                <a:ea typeface="Calibri" panose="020F0502020204030204" pitchFamily="34" charset="0"/>
                <a:cs typeface="Times New Roman" panose="02020603050405020304" pitchFamily="18" charset="0"/>
              </a:rPr>
            </a:br>
            <a:r>
              <a:rPr lang="fr-CA" sz="2400" kern="100" dirty="0">
                <a:latin typeface="Calibri" panose="020F0502020204030204" pitchFamily="34" charset="0"/>
                <a:ea typeface="Calibri" panose="020F0502020204030204" pitchFamily="34" charset="0"/>
                <a:cs typeface="Times New Roman" panose="02020603050405020304" pitchFamily="18" charset="0"/>
              </a:rPr>
              <a:t>Merci de vous joindre à nous pour la formation d’ambassadeurs et ambassadrices de la Croix-Rouge canadienne. Nous sommes heureux et heureuses de vous accueillir dans l’équipe de la campagne Walmart 2023 et de travailler avec vous au cours des prochaines semaines. </a:t>
            </a:r>
          </a:p>
          <a:p>
            <a:pPr>
              <a:lnSpc>
                <a:spcPct val="107000"/>
              </a:lnSpc>
              <a:spcAft>
                <a:spcPts val="1558"/>
              </a:spcAft>
            </a:pPr>
            <a:br>
              <a:rPr lang="fr-CA" sz="2400" kern="100" dirty="0">
                <a:latin typeface="Calibri" panose="020F0502020204030204" pitchFamily="34" charset="0"/>
                <a:ea typeface="Calibri" panose="020F0502020204030204" pitchFamily="34" charset="0"/>
                <a:cs typeface="Times New Roman" panose="02020603050405020304" pitchFamily="18" charset="0"/>
              </a:rPr>
            </a:br>
            <a:r>
              <a:rPr lang="fr-CA" sz="2400" kern="100" dirty="0">
                <a:latin typeface="Calibri" panose="020F0502020204030204" pitchFamily="34" charset="0"/>
                <a:ea typeface="Calibri" panose="020F0502020204030204" pitchFamily="34" charset="0"/>
                <a:cs typeface="Times New Roman" panose="02020603050405020304" pitchFamily="18" charset="0"/>
              </a:rPr>
              <a:t>Je suis Dominique Drapeau, responsable du financement à la C-R (depuis 7 ans) et je suis accompagnée de Fabienne Laisné qui travaille avec moi sur la campagne.  </a:t>
            </a:r>
            <a:r>
              <a:rPr lang="fr-CA" sz="2400" b="1" kern="100" dirty="0">
                <a:latin typeface="Calibri" panose="020F0502020204030204" pitchFamily="34" charset="0"/>
                <a:ea typeface="Calibri" panose="020F0502020204030204" pitchFamily="34" charset="0"/>
                <a:cs typeface="Times New Roman" panose="02020603050405020304" pitchFamily="18" charset="0"/>
              </a:rPr>
              <a:t>Présentation et reconnaissance des territoires ancestraux :</a:t>
            </a:r>
            <a:endParaRPr lang="fr-CA" sz="2400" kern="100" dirty="0">
              <a:latin typeface="Calibri" panose="020F0502020204030204" pitchFamily="34" charset="0"/>
              <a:ea typeface="Calibri" panose="020F0502020204030204" pitchFamily="34" charset="0"/>
              <a:cs typeface="Times New Roman" panose="02020603050405020304" pitchFamily="18" charset="0"/>
            </a:endParaRPr>
          </a:p>
          <a:p>
            <a:pPr marL="0" marR="0" lvl="0" indent="0" defTabSz="457200" eaLnBrk="1" fontAlgn="auto" latinLnBrk="0" hangingPunct="1">
              <a:lnSpc>
                <a:spcPct val="107000"/>
              </a:lnSpc>
              <a:spcBef>
                <a:spcPts val="0"/>
              </a:spcBef>
              <a:spcAft>
                <a:spcPts val="1558"/>
              </a:spcAft>
              <a:buClrTx/>
              <a:buSzTx/>
              <a:buFontTx/>
              <a:buNone/>
              <a:tabLst/>
              <a:defRPr/>
            </a:pPr>
            <a:br>
              <a:rPr lang="fr-CA" sz="2400" kern="100" dirty="0">
                <a:latin typeface="Calibri" panose="020F0502020204030204" pitchFamily="34" charset="0"/>
                <a:ea typeface="Calibri" panose="020F0502020204030204" pitchFamily="34" charset="0"/>
                <a:cs typeface="Times New Roman" panose="02020603050405020304" pitchFamily="18" charset="0"/>
              </a:rPr>
            </a:br>
            <a:r>
              <a:rPr lang="fr-CA" sz="2400" b="1" kern="100" dirty="0">
                <a:solidFill>
                  <a:srgbClr val="808080"/>
                </a:solidFill>
                <a:effectLst/>
                <a:latin typeface="Verdana" panose="020B0604030504040204" pitchFamily="34" charset="0"/>
                <a:ea typeface="Calibri" panose="020F0502020204030204" pitchFamily="34" charset="0"/>
                <a:cs typeface="Times New Roman" panose="02020603050405020304" pitchFamily="18" charset="0"/>
              </a:rPr>
              <a:t>Les terres sur lesquelles je vis et travaille font partie d’un territoire ancestral qui a longtemps servi de lieu de vie, de rencontres et d’échanges entre les peuples autochtones. J’honore, respecte et reconnais ces nations qui n’ont jamais cédé leurs droits ni leur autorité souveraine sur les terres et les eaux traditionnelles</a:t>
            </a: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a:t>
            </a:r>
          </a:p>
          <a:p>
            <a:pPr>
              <a:lnSpc>
                <a:spcPct val="107000"/>
              </a:lnSpc>
              <a:spcAft>
                <a:spcPts val="1558"/>
              </a:spcAft>
            </a:pPr>
            <a:endParaRPr lang="fr-CA" sz="2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endParaRPr lang="fr-CA" sz="2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400" kern="100" dirty="0">
                <a:latin typeface="Calibri" panose="020F0502020204030204" pitchFamily="34" charset="0"/>
                <a:ea typeface="Calibri" panose="020F0502020204030204" pitchFamily="34" charset="0"/>
                <a:cs typeface="Times New Roman" panose="02020603050405020304" pitchFamily="18" charset="0"/>
              </a:rPr>
              <a:t> </a:t>
            </a:r>
          </a:p>
          <a:p>
            <a:r>
              <a:rPr lang="fr-CA" sz="2400" b="1" dirty="0">
                <a:latin typeface="Calibri" panose="020F0502020204030204" pitchFamily="34" charset="0"/>
                <a:ea typeface="Calibri" panose="020F0502020204030204" pitchFamily="34" charset="0"/>
                <a:cs typeface="Times New Roman" panose="02020603050405020304" pitchFamily="18" charset="0"/>
              </a:rPr>
              <a:t>Détails techniques –</a:t>
            </a:r>
            <a:r>
              <a:rPr lang="fr-CA" sz="2400" dirty="0">
                <a:latin typeface="Calibri" panose="020F0502020204030204" pitchFamily="34" charset="0"/>
                <a:ea typeface="Calibri" panose="020F0502020204030204" pitchFamily="34" charset="0"/>
                <a:cs typeface="Times New Roman" panose="02020603050405020304" pitchFamily="18" charset="0"/>
              </a:rPr>
              <a:t>Nous vous demandons de vous mettre en</a:t>
            </a:r>
            <a:r>
              <a:rPr lang="fr-CA" sz="2400" b="1" dirty="0">
                <a:latin typeface="Calibri" panose="020F0502020204030204" pitchFamily="34" charset="0"/>
                <a:ea typeface="Calibri" panose="020F0502020204030204" pitchFamily="34" charset="0"/>
                <a:cs typeface="Times New Roman" panose="02020603050405020304" pitchFamily="18" charset="0"/>
              </a:rPr>
              <a:t> sourdine </a:t>
            </a:r>
            <a:r>
              <a:rPr lang="fr-CA" sz="2400" dirty="0">
                <a:latin typeface="Calibri" panose="020F0502020204030204" pitchFamily="34" charset="0"/>
                <a:ea typeface="Calibri" panose="020F0502020204030204" pitchFamily="34" charset="0"/>
                <a:cs typeface="Times New Roman" panose="02020603050405020304" pitchFamily="18" charset="0"/>
              </a:rPr>
              <a:t>ou de rester en sourdine pour réduire les bruits de fond. Pour poser des questions, veuillez utiliser la section de clavardage, et nous y répondrons à la fin de la formation. </a:t>
            </a:r>
            <a:r>
              <a:rPr lang="fr-CA" sz="2400" b="1" i="1" dirty="0">
                <a:latin typeface="Calibri" panose="020F0502020204030204" pitchFamily="34" charset="0"/>
                <a:ea typeface="Calibri" panose="020F0502020204030204" pitchFamily="34" charset="0"/>
                <a:cs typeface="Times New Roman" panose="02020603050405020304" pitchFamily="18" charset="0"/>
              </a:rPr>
              <a:t>Où se trouve le clavardage?</a:t>
            </a:r>
            <a:r>
              <a:rPr lang="fr-CA" sz="2400" dirty="0">
                <a:latin typeface="Calibri" panose="020F0502020204030204" pitchFamily="34" charset="0"/>
                <a:ea typeface="Calibri" panose="020F0502020204030204" pitchFamily="34" charset="0"/>
                <a:cs typeface="Times New Roman" panose="02020603050405020304" pitchFamily="18" charset="0"/>
              </a:rPr>
              <a:t> Sélectionnez l’icône de </a:t>
            </a:r>
            <a:r>
              <a:rPr lang="fr-CA" sz="2400" i="1" dirty="0">
                <a:latin typeface="Calibri" panose="020F0502020204030204" pitchFamily="34" charset="0"/>
                <a:ea typeface="Calibri" panose="020F0502020204030204" pitchFamily="34" charset="0"/>
                <a:cs typeface="Times New Roman" panose="02020603050405020304" pitchFamily="18" charset="0"/>
              </a:rPr>
              <a:t>conversation</a:t>
            </a:r>
            <a:r>
              <a:rPr lang="fr-CA" sz="2400" dirty="0">
                <a:latin typeface="Calibri" panose="020F0502020204030204" pitchFamily="34" charset="0"/>
                <a:ea typeface="Calibri" panose="020F0502020204030204" pitchFamily="34" charset="0"/>
                <a:cs typeface="Times New Roman" panose="02020603050405020304" pitchFamily="18" charset="0"/>
              </a:rPr>
              <a:t> dans les commandes de la réunion (généralement situées en haut de l’écran). Un point rouge sur cette icône indique que quelqu’un a affiché un message.</a:t>
            </a:r>
            <a:endParaRPr lang="en-CA" b="1" dirty="0"/>
          </a:p>
          <a:p>
            <a:pPr>
              <a:lnSpc>
                <a:spcPct val="107000"/>
              </a:lnSpc>
              <a:spcAft>
                <a:spcPts val="1554"/>
              </a:spcAft>
            </a:pPr>
            <a:endParaRPr lang="en-CA" b="1" dirty="0"/>
          </a:p>
          <a:p>
            <a:pPr>
              <a:lnSpc>
                <a:spcPct val="107000"/>
              </a:lnSpc>
              <a:spcAft>
                <a:spcPts val="1554"/>
              </a:spcAft>
            </a:pPr>
            <a:endParaRPr lang="en-CA" b="1" dirty="0"/>
          </a:p>
        </p:txBody>
      </p:sp>
    </p:spTree>
    <p:extLst>
      <p:ext uri="{BB962C8B-B14F-4D97-AF65-F5344CB8AC3E}">
        <p14:creationId xmlns:p14="http://schemas.microsoft.com/office/powerpoint/2010/main" val="15506496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a:lnSpc>
                <a:spcPct val="107000"/>
              </a:lnSpc>
              <a:spcAft>
                <a:spcPts val="1558"/>
              </a:spcAft>
            </a:pPr>
            <a:r>
              <a:rPr lang="fr-CA" sz="2000" b="1" kern="100" dirty="0">
                <a:latin typeface="Calibri" panose="020F0502020204030204" pitchFamily="34" charset="0"/>
                <a:ea typeface="Calibri" panose="020F0502020204030204" pitchFamily="34" charset="0"/>
                <a:cs typeface="Times New Roman" panose="02020603050405020304" pitchFamily="18" charset="0"/>
              </a:rPr>
              <a:t>Vous aurez la responsabilité d’assurer le bon déroulement de la campagne dans le ou les magasins qui vous seront assignés en veillant à ce qui suit:</a:t>
            </a:r>
          </a:p>
          <a:p>
            <a:pPr>
              <a:lnSpc>
                <a:spcPct val="107000"/>
              </a:lnSpc>
              <a:spcAft>
                <a:spcPts val="1558"/>
              </a:spcAft>
            </a:pPr>
            <a:endParaRPr lang="fr-CA" sz="2000" b="1" kern="100" dirty="0">
              <a:latin typeface="Calibri" panose="020F0502020204030204" pitchFamily="34" charset="0"/>
              <a:ea typeface="Calibri" panose="020F0502020204030204" pitchFamily="34" charset="0"/>
              <a:cs typeface="Times New Roman" panose="02020603050405020304" pitchFamily="18" charset="0"/>
            </a:endParaRPr>
          </a:p>
          <a:p>
            <a:pPr marL="0" indent="-667832">
              <a:lnSpc>
                <a:spcPct val="107000"/>
              </a:lnSpc>
              <a:spcAft>
                <a:spcPts val="1558"/>
              </a:spcAft>
              <a:buFont typeface="Symbol" panose="05050102010706020507" pitchFamily="18" charset="2"/>
              <a:buChar char=""/>
              <a:tabLst>
                <a:tab pos="890443" algn="l"/>
              </a:tabLst>
            </a:pPr>
            <a:r>
              <a:rPr lang="fr-CA" sz="2000" b="1" kern="100" dirty="0">
                <a:latin typeface="Calibri" panose="020F0502020204030204" pitchFamily="34" charset="0"/>
                <a:ea typeface="Calibri" panose="020F0502020204030204" pitchFamily="34" charset="0"/>
                <a:cs typeface="Times New Roman" panose="02020603050405020304" pitchFamily="18" charset="0"/>
              </a:rPr>
              <a:t>Déterminer la personne chez Walmart qui sera responsable de la campagne en magasin et vous présenter à cette personne avant le début de la campagne.</a:t>
            </a:r>
          </a:p>
          <a:p>
            <a:pPr marL="0" indent="0">
              <a:lnSpc>
                <a:spcPct val="107000"/>
              </a:lnSpc>
              <a:spcAft>
                <a:spcPts val="1558"/>
              </a:spcAft>
              <a:buFont typeface="Symbol" panose="05050102010706020507" pitchFamily="18" charset="2"/>
              <a:buNone/>
              <a:tabLst>
                <a:tab pos="890443" algn="l"/>
              </a:tabLst>
            </a:pPr>
            <a:endParaRPr lang="fr-CA" sz="2000" b="1" kern="100" dirty="0">
              <a:latin typeface="Calibri" panose="020F0502020204030204" pitchFamily="34" charset="0"/>
              <a:ea typeface="Calibri" panose="020F0502020204030204" pitchFamily="34" charset="0"/>
              <a:cs typeface="Times New Roman" panose="02020603050405020304" pitchFamily="18" charset="0"/>
            </a:endParaRPr>
          </a:p>
          <a:p>
            <a:pPr marL="0" indent="-667832">
              <a:lnSpc>
                <a:spcPct val="107000"/>
              </a:lnSpc>
              <a:spcAft>
                <a:spcPts val="1558"/>
              </a:spcAft>
              <a:buFont typeface="Symbol" panose="05050102010706020507" pitchFamily="18" charset="2"/>
              <a:buChar char=""/>
              <a:tabLst>
                <a:tab pos="890443" algn="l"/>
              </a:tabLst>
            </a:pPr>
            <a:r>
              <a:rPr lang="fr-CA" sz="1600" b="1" kern="100" dirty="0">
                <a:effectLst/>
                <a:latin typeface="Calibri" panose="020F0502020204030204" pitchFamily="34" charset="0"/>
                <a:ea typeface="Calibri" panose="020F0502020204030204" pitchFamily="34" charset="0"/>
                <a:cs typeface="Times New Roman" panose="02020603050405020304" pitchFamily="18" charset="0"/>
              </a:rPr>
              <a:t>Valider s’il y a des rencontres de motivation et si les associés souhaitent votre présence. </a:t>
            </a:r>
          </a:p>
          <a:p>
            <a:pPr marL="0" indent="-667832">
              <a:lnSpc>
                <a:spcPct val="107000"/>
              </a:lnSpc>
              <a:spcAft>
                <a:spcPts val="1558"/>
              </a:spcAft>
              <a:buFont typeface="Symbol" panose="05050102010706020507" pitchFamily="18" charset="2"/>
              <a:buChar char=""/>
              <a:tabLst>
                <a:tab pos="890443" algn="l"/>
              </a:tabLst>
            </a:pPr>
            <a:endParaRPr lang="en-US" b="1" dirty="0"/>
          </a:p>
          <a:p>
            <a:pPr marL="0" indent="-667832">
              <a:lnSpc>
                <a:spcPct val="107000"/>
              </a:lnSpc>
              <a:spcAft>
                <a:spcPts val="1558"/>
              </a:spcAft>
              <a:buFont typeface="Symbol" panose="05050102010706020507" pitchFamily="18" charset="2"/>
              <a:buChar char=""/>
              <a:tabLst>
                <a:tab pos="890443" algn="l"/>
              </a:tabLst>
            </a:pPr>
            <a:r>
              <a:rPr lang="fr-CA" sz="2000" b="1" kern="100" dirty="0">
                <a:latin typeface="Calibri" panose="020F0502020204030204" pitchFamily="34" charset="0"/>
                <a:ea typeface="Calibri" panose="020F0502020204030204" pitchFamily="34" charset="0"/>
                <a:cs typeface="Times New Roman" panose="02020603050405020304" pitchFamily="18" charset="0"/>
              </a:rPr>
              <a:t>Effectuer des suivis hebdomadaires auprès du ou des magasins qui vous sont assignés.</a:t>
            </a:r>
          </a:p>
          <a:p>
            <a:pPr marL="36000">
              <a:lnSpc>
                <a:spcPct val="107000"/>
              </a:lnSpc>
              <a:spcAft>
                <a:spcPts val="1558"/>
              </a:spcAft>
              <a:tabLst>
                <a:tab pos="890443" algn="l"/>
              </a:tabLst>
            </a:pPr>
            <a:endParaRPr lang="fr-CA" sz="2000" b="1" kern="100" dirty="0">
              <a:latin typeface="Calibri" panose="020F0502020204030204" pitchFamily="34" charset="0"/>
              <a:ea typeface="Calibri" panose="020F0502020204030204" pitchFamily="34" charset="0"/>
              <a:cs typeface="Times New Roman" panose="02020603050405020304" pitchFamily="18" charset="0"/>
            </a:endParaRPr>
          </a:p>
          <a:p>
            <a:pPr marL="36000">
              <a:lnSpc>
                <a:spcPct val="107000"/>
              </a:lnSpc>
              <a:spcAft>
                <a:spcPts val="1558"/>
              </a:spcAft>
              <a:tabLst>
                <a:tab pos="890443" algn="l"/>
              </a:tabLst>
            </a:pPr>
            <a:endParaRPr lang="fr-CA" sz="2000" b="1" kern="100" dirty="0">
              <a:latin typeface="Calibri" panose="020F0502020204030204" pitchFamily="34" charset="0"/>
              <a:ea typeface="Calibri" panose="020F0502020204030204" pitchFamily="34" charset="0"/>
              <a:cs typeface="Times New Roman" panose="02020603050405020304" pitchFamily="18" charset="0"/>
            </a:endParaRPr>
          </a:p>
          <a:p>
            <a:pPr marL="36000" indent="-667832">
              <a:lnSpc>
                <a:spcPct val="107000"/>
              </a:lnSpc>
              <a:spcAft>
                <a:spcPts val="1558"/>
              </a:spcAft>
              <a:buFont typeface="Symbol" panose="05050102010706020507" pitchFamily="18" charset="2"/>
              <a:buChar char=""/>
              <a:tabLst>
                <a:tab pos="890443" algn="l"/>
              </a:tabLst>
            </a:pPr>
            <a:r>
              <a:rPr lang="fr-CA" sz="2000" b="1" kern="100" dirty="0">
                <a:latin typeface="Calibri" panose="020F0502020204030204" pitchFamily="34" charset="0"/>
                <a:ea typeface="Calibri" panose="020F0502020204030204" pitchFamily="34" charset="0"/>
                <a:cs typeface="Times New Roman" panose="02020603050405020304" pitchFamily="18" charset="0"/>
              </a:rPr>
              <a:t>Vous pourriez être appelé à soutenir d’autres activités de collecte de fonds organisées en magasin.</a:t>
            </a:r>
          </a:p>
          <a:p>
            <a:pPr marL="36000" indent="-667832">
              <a:lnSpc>
                <a:spcPct val="107000"/>
              </a:lnSpc>
              <a:spcAft>
                <a:spcPts val="1558"/>
              </a:spcAft>
              <a:buFont typeface="Symbol" panose="05050102010706020507" pitchFamily="18" charset="2"/>
              <a:buChar char=""/>
              <a:tabLst>
                <a:tab pos="890443" algn="l"/>
              </a:tabLst>
            </a:pPr>
            <a:endParaRPr lang="fr-CA" sz="2000" b="1" kern="100" dirty="0">
              <a:latin typeface="Calibri" panose="020F0502020204030204" pitchFamily="34" charset="0"/>
              <a:cs typeface="Times New Roman" panose="02020603050405020304" pitchFamily="18" charset="0"/>
            </a:endParaRPr>
          </a:p>
          <a:p>
            <a:pPr marL="36000" marR="0" lvl="0" indent="-667832" defTabSz="457200" eaLnBrk="1" fontAlgn="auto" latinLnBrk="0" hangingPunct="1">
              <a:lnSpc>
                <a:spcPct val="107000"/>
              </a:lnSpc>
              <a:spcBef>
                <a:spcPts val="0"/>
              </a:spcBef>
              <a:spcAft>
                <a:spcPts val="1558"/>
              </a:spcAft>
              <a:buClrTx/>
              <a:buSzTx/>
              <a:buFont typeface="Symbol" panose="05050102010706020507" pitchFamily="18" charset="2"/>
              <a:buChar char=""/>
              <a:tabLst>
                <a:tab pos="890443" algn="l"/>
              </a:tabLst>
              <a:defRPr/>
            </a:pPr>
            <a:r>
              <a:rPr lang="fr-CA" sz="2000" b="1" kern="100" dirty="0">
                <a:latin typeface="Calibri" panose="020F0502020204030204" pitchFamily="34" charset="0"/>
                <a:ea typeface="Calibri" panose="020F0502020204030204" pitchFamily="34" charset="0"/>
                <a:cs typeface="Times New Roman" panose="02020603050405020304" pitchFamily="18" charset="0"/>
              </a:rPr>
              <a:t>É</a:t>
            </a:r>
            <a:r>
              <a:rPr lang="fr-CA" sz="2000" b="1" dirty="0">
                <a:latin typeface="Calibri" panose="020F0502020204030204" pitchFamily="34" charset="0"/>
                <a:ea typeface="Calibri" panose="020F0502020204030204" pitchFamily="34" charset="0"/>
                <a:cs typeface="Times New Roman" panose="02020603050405020304" pitchFamily="18" charset="0"/>
              </a:rPr>
              <a:t>tablir et maintenir de bonnes relations avec les gérants de magasin et les principaux associés.</a:t>
            </a:r>
            <a:endParaRPr lang="en-CA" b="1" i="0" dirty="0">
              <a:effectLst/>
              <a:ea typeface="Helvetica Neue"/>
              <a:cs typeface="Arial"/>
              <a:sym typeface="Helvetica Neue"/>
            </a:endParaRPr>
          </a:p>
          <a:p>
            <a:pPr marL="36000" indent="-667832">
              <a:lnSpc>
                <a:spcPct val="107000"/>
              </a:lnSpc>
              <a:spcAft>
                <a:spcPts val="1558"/>
              </a:spcAft>
              <a:buFont typeface="Symbol" panose="05050102010706020507" pitchFamily="18" charset="2"/>
              <a:buChar char=""/>
              <a:tabLst>
                <a:tab pos="890443" algn="l"/>
              </a:tabLst>
            </a:pPr>
            <a:endParaRPr lang="en-CA" dirty="0"/>
          </a:p>
          <a:p>
            <a:pPr algn="just"/>
            <a:endParaRPr lang="en-US" dirty="0"/>
          </a:p>
          <a:p>
            <a:pPr marL="0" marR="0" lvl="0" indent="0" algn="just" defTabSz="457200" eaLnBrk="1" fontAlgn="auto" latinLnBrk="0" hangingPunct="1">
              <a:lnSpc>
                <a:spcPct val="117999"/>
              </a:lnSpc>
              <a:spcBef>
                <a:spcPts val="0"/>
              </a:spcBef>
              <a:spcAft>
                <a:spcPts val="0"/>
              </a:spcAft>
              <a:buClrTx/>
              <a:buSzTx/>
              <a:buFontTx/>
              <a:buNone/>
              <a:tabLst/>
              <a:defRPr/>
            </a:pPr>
            <a:r>
              <a:rPr lang="fr-CA" sz="2000" b="1" kern="100" dirty="0">
                <a:latin typeface="Calibri" panose="020F0502020204030204" pitchFamily="34" charset="0"/>
                <a:ea typeface="Calibri" panose="020F0502020204030204" pitchFamily="34" charset="0"/>
                <a:cs typeface="Times New Roman" panose="02020603050405020304" pitchFamily="18" charset="0"/>
              </a:rPr>
              <a:t>Aussi, nous vous demandons de communiquer les occasions médiatiques, les anecdotes des associés et les demandes spéciales à votre responsable de la campagne à la Croix-Rouge. </a:t>
            </a:r>
          </a:p>
          <a:p>
            <a:pPr>
              <a:lnSpc>
                <a:spcPct val="107000"/>
              </a:lnSpc>
              <a:spcAft>
                <a:spcPts val="1554"/>
              </a:spcAft>
            </a:pPr>
            <a:endParaRPr lang="en-CA" b="0" i="0" dirty="0">
              <a:effectLst/>
              <a:ea typeface="Helvetica Neue"/>
              <a:cs typeface="Arial"/>
              <a:sym typeface="Helvetica Neue"/>
            </a:endParaRPr>
          </a:p>
        </p:txBody>
      </p:sp>
    </p:spTree>
    <p:extLst>
      <p:ext uri="{BB962C8B-B14F-4D97-AF65-F5344CB8AC3E}">
        <p14:creationId xmlns:p14="http://schemas.microsoft.com/office/powerpoint/2010/main" val="3622987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marL="342900" lvl="0" indent="-342900">
              <a:lnSpc>
                <a:spcPct val="107000"/>
              </a:lnSpc>
              <a:buFont typeface="Symbol" panose="05050102010706020507" pitchFamily="18" charset="2"/>
              <a:buChar char=""/>
            </a:pPr>
            <a:r>
              <a:rPr lang="fr-CA" sz="2400" kern="100" dirty="0">
                <a:effectLst/>
                <a:latin typeface="Calibri" panose="020F0502020204030204" pitchFamily="34" charset="0"/>
                <a:ea typeface="Calibri" panose="020F0502020204030204" pitchFamily="34" charset="0"/>
                <a:cs typeface="Times New Roman" panose="02020603050405020304" pitchFamily="18" charset="0"/>
              </a:rPr>
              <a:t>Gardez à l’esprit que plusieurs </a:t>
            </a: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gérants ou gérantes et responsables de la campagne en magasin sont familiers et familières avec la campagne </a:t>
            </a:r>
            <a:r>
              <a:rPr lang="fr-CA" sz="2400" kern="100" dirty="0">
                <a:effectLst/>
                <a:latin typeface="Calibri" panose="020F0502020204030204" pitchFamily="34" charset="0"/>
                <a:ea typeface="Calibri" panose="020F0502020204030204" pitchFamily="34" charset="0"/>
                <a:cs typeface="Times New Roman" panose="02020603050405020304" pitchFamily="18" charset="0"/>
              </a:rPr>
              <a:t>et la soutiennent depuis plusieurs années</a:t>
            </a: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 Soyez préparé(e), concis et concises </a:t>
            </a:r>
            <a:r>
              <a:rPr lang="fr-CA" sz="2400" kern="100" dirty="0">
                <a:effectLst/>
                <a:latin typeface="Calibri" panose="020F0502020204030204" pitchFamily="34" charset="0"/>
                <a:ea typeface="Calibri" panose="020F0502020204030204" pitchFamily="34" charset="0"/>
                <a:cs typeface="Times New Roman" panose="02020603050405020304" pitchFamily="18" charset="0"/>
              </a:rPr>
              <a:t>lorsque vous vous adressez à eux et elles. </a:t>
            </a:r>
          </a:p>
          <a:p>
            <a:pPr marL="342900" lvl="0" indent="-342900">
              <a:lnSpc>
                <a:spcPct val="107000"/>
              </a:lnSpc>
              <a:buFont typeface="Symbol" panose="05050102010706020507" pitchFamily="18" charset="2"/>
              <a:buChar char=""/>
            </a:pPr>
            <a:r>
              <a:rPr lang="fr-CA" sz="2400" kern="100" dirty="0">
                <a:effectLst/>
                <a:latin typeface="Calibri" panose="020F0502020204030204" pitchFamily="34" charset="0"/>
                <a:ea typeface="Calibri" panose="020F0502020204030204" pitchFamily="34" charset="0"/>
                <a:cs typeface="Times New Roman" panose="02020603050405020304" pitchFamily="18" charset="0"/>
              </a:rPr>
              <a:t>Votre magasin peut être plus </a:t>
            </a: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achalandé à certaines heures de la journée </a:t>
            </a:r>
            <a:r>
              <a:rPr lang="fr-CA" sz="2400" kern="100" dirty="0">
                <a:effectLst/>
                <a:latin typeface="Calibri" panose="020F0502020204030204" pitchFamily="34" charset="0"/>
                <a:ea typeface="Calibri" panose="020F0502020204030204" pitchFamily="34" charset="0"/>
                <a:cs typeface="Times New Roman" panose="02020603050405020304" pitchFamily="18" charset="0"/>
              </a:rPr>
              <a:t>ou le personnel trop restreint pour répondre à votre appel. Essayez de déterminer les jours et les heures les plus favorables, ce qui peut vous demander de la patience et de la persévérance. Heures suggérées pour communiquer avec les responsables des magasins : </a:t>
            </a: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8 h 45 à 11 h (idéal) et 14 h à 16 h.</a:t>
            </a:r>
          </a:p>
          <a:p>
            <a:pPr marL="342900" lvl="0" indent="-342900">
              <a:lnSpc>
                <a:spcPct val="107000"/>
              </a:lnSpc>
              <a:buFont typeface="Symbol" panose="05050102010706020507" pitchFamily="18" charset="2"/>
              <a:buChar char=""/>
            </a:pPr>
            <a:r>
              <a:rPr lang="fr-CA" sz="2400" kern="100" dirty="0">
                <a:effectLst/>
                <a:latin typeface="Calibri" panose="020F0502020204030204" pitchFamily="34" charset="0"/>
                <a:ea typeface="Calibri" panose="020F0502020204030204" pitchFamily="34" charset="0"/>
                <a:cs typeface="Times New Roman" panose="02020603050405020304" pitchFamily="18" charset="0"/>
              </a:rPr>
              <a:t>Demandez au ou à la </a:t>
            </a: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responsable de la campagne en magasin s’il ou elle compte prendre congé durant la campagne</a:t>
            </a:r>
            <a:r>
              <a:rPr lang="fr-CA" sz="2400" kern="100" dirty="0">
                <a:effectLst/>
                <a:latin typeface="Calibri" panose="020F0502020204030204" pitchFamily="34" charset="0"/>
                <a:ea typeface="Calibri" panose="020F0502020204030204" pitchFamily="34" charset="0"/>
                <a:cs typeface="Times New Roman" panose="02020603050405020304" pitchFamily="18" charset="0"/>
              </a:rPr>
              <a:t>. Si oui, demandez le nom d’un ou </a:t>
            </a: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une substitut. </a:t>
            </a:r>
          </a:p>
          <a:p>
            <a:pPr marL="342900" lvl="0" indent="-342900">
              <a:lnSpc>
                <a:spcPct val="107000"/>
              </a:lnSpc>
              <a:spcAft>
                <a:spcPts val="800"/>
              </a:spcAft>
              <a:buFont typeface="Symbol" panose="05050102010706020507" pitchFamily="18" charset="2"/>
              <a:buChar char=""/>
            </a:pPr>
            <a:r>
              <a:rPr lang="fr-CA" sz="2400" kern="100" dirty="0">
                <a:effectLst/>
                <a:latin typeface="Calibri" panose="020F0502020204030204" pitchFamily="34" charset="0"/>
                <a:ea typeface="Calibri" panose="020F0502020204030204" pitchFamily="34" charset="0"/>
                <a:cs typeface="Times New Roman" panose="02020603050405020304" pitchFamily="18" charset="0"/>
              </a:rPr>
              <a:t>Il se peut que chaque responsable de magasin gère les campagnes de collecte de fonds différemment et utilise une terminologie différente, comme comité chargé des œuvres caritatives, agent de conformité, etc. Assurez-vous de noter les renseignements pertinents de votre magasin, comme le nom du ou de la responsable du magasin ou du directeur ou de la directrice de premier niveau, le nom de la personne responsable du comité chargé des œuvres caritatives ainsi que les horaires à privilégier pour les suivis.</a:t>
            </a:r>
          </a:p>
          <a:p>
            <a:endParaRPr lang="en-US" dirty="0">
              <a:latin typeface="Calibri"/>
              <a:cs typeface="Calibri"/>
            </a:endParaRPr>
          </a:p>
        </p:txBody>
      </p:sp>
    </p:spTree>
    <p:extLst>
      <p:ext uri="{BB962C8B-B14F-4D97-AF65-F5344CB8AC3E}">
        <p14:creationId xmlns:p14="http://schemas.microsoft.com/office/powerpoint/2010/main" val="3274844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marL="36000">
              <a:lnSpc>
                <a:spcPct val="107000"/>
              </a:lnSpc>
              <a:spcAft>
                <a:spcPts val="800"/>
              </a:spcAf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Le premier contact avec le magasin peut avoir lieu en personne ou en mode virtuel si vous vous joignez à une rencontre déjà en cours chez Walmart. Cela vous donnera l’occasion de parler directement aux associé(e)s de l’importance de la campagne et l’intervention ne prendra en général que 5 minutes tout au plus. Lors de ce premier contact, fixez une rencontre de motivation pour les associé(e)s pour souligner le lancement de la campagne. Cette rencontre peut avoir lieu durant la dernière semaine de juin ou les premières semaines de la campagne au début juillet. </a:t>
            </a:r>
          </a:p>
          <a:p>
            <a:pPr marL="36000" algn="l">
              <a:lnSpc>
                <a:spcPct val="100000"/>
              </a:lnSpc>
            </a:pPr>
            <a:endParaRPr lang="en-US" b="1" dirty="0"/>
          </a:p>
          <a:p>
            <a:pPr marL="36000">
              <a:lnSpc>
                <a:spcPct val="107000"/>
              </a:lnSpc>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Les principaux objectifs de la réunion de motivation pour le personnel de Walmart sont : </a:t>
            </a:r>
          </a:p>
          <a:p>
            <a:pPr marL="457200">
              <a:lnSpc>
                <a:spcPct val="107000"/>
              </a:lnSpc>
            </a:pPr>
            <a:endParaRPr lang="fr-CA"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Arial" panose="020B0604020202020204" pitchFamily="34" charset="0"/>
              <a:buChar char="•"/>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Souhaiter la bienvenue au personnel et aux associé(e)s du magasin dans cette campagne.</a:t>
            </a:r>
          </a:p>
          <a:p>
            <a:pPr marL="342900" lvl="0" indent="-342900">
              <a:lnSpc>
                <a:spcPct val="107000"/>
              </a:lnSpc>
              <a:buFont typeface="Arial" panose="020B0604020202020204" pitchFamily="34" charset="0"/>
              <a:buChar char="•"/>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Remercier les associé(e)s pour le travail qu’ils et elles accompliront durant la campagne.</a:t>
            </a:r>
          </a:p>
          <a:p>
            <a:pPr marL="342900" lvl="0" indent="-342900">
              <a:lnSpc>
                <a:spcPct val="107000"/>
              </a:lnSpc>
              <a:buFont typeface="Arial" panose="020B0604020202020204" pitchFamily="34" charset="0"/>
              <a:buChar char="•"/>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Passer en revue les grandes lignes de la campagne, encourager le ou la responsable et les associé(e)s en soulignant l’importance de cette campagne pour la CRC.</a:t>
            </a:r>
          </a:p>
          <a:p>
            <a:pPr marL="457200">
              <a:lnSpc>
                <a:spcPct val="107000"/>
              </a:lnSpc>
            </a:pPr>
            <a:endParaRPr lang="fr-CA"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6000">
              <a:lnSpc>
                <a:spcPct val="107000"/>
              </a:lnSpc>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À noter : si cette réunion se tient en mode virtuel, vous devrez vous familiariser à l’avance avec la technologie.</a:t>
            </a:r>
          </a:p>
          <a:p>
            <a:pPr marL="457200">
              <a:lnSpc>
                <a:spcPct val="107000"/>
              </a:lnSpc>
              <a:spcAft>
                <a:spcPts val="800"/>
              </a:spcAf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 </a:t>
            </a:r>
          </a:p>
          <a:p>
            <a:endParaRPr lang="en-US" dirty="0">
              <a:latin typeface="Calibri"/>
              <a:cs typeface="Calibri"/>
            </a:endParaRPr>
          </a:p>
        </p:txBody>
      </p:sp>
    </p:spTree>
    <p:extLst>
      <p:ext uri="{BB962C8B-B14F-4D97-AF65-F5344CB8AC3E}">
        <p14:creationId xmlns:p14="http://schemas.microsoft.com/office/powerpoint/2010/main" val="197803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marL="0">
              <a:lnSpc>
                <a:spcPct val="107000"/>
              </a:lnSpc>
              <a:spcAft>
                <a:spcPts val="800"/>
              </a:spcAf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Les suivis hebdomadaires avec les magasins vous donnent l’occasion de : </a:t>
            </a:r>
          </a:p>
          <a:p>
            <a:pPr marL="0">
              <a:lnSpc>
                <a:spcPct val="107000"/>
              </a:lnSpc>
              <a:spcAft>
                <a:spcPts val="800"/>
              </a:spcAft>
            </a:pPr>
            <a:endParaRPr lang="fr-CA"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Faire le point sur la campagne, donner un compte rendu des sommes recueillies dans ce magasin. Vous pouvez consulter les infolettres que nous vous enverrons régulièrement pour trouver des sujets de discussion.</a:t>
            </a:r>
          </a:p>
          <a:p>
            <a:pPr marL="342900" lvl="0" indent="-342900">
              <a:lnSpc>
                <a:spcPct val="107000"/>
              </a:lnSpc>
              <a:spcAft>
                <a:spcPts val="800"/>
              </a:spcAft>
              <a:buFont typeface="Arial" panose="020B0604020202020204" pitchFamily="34" charset="0"/>
              <a:buChar char="•"/>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Recueillir les commentaires ou suggestions du personnel des magasins.</a:t>
            </a:r>
          </a:p>
          <a:p>
            <a:pPr marL="342900" lvl="0" indent="-342900">
              <a:lnSpc>
                <a:spcPct val="107000"/>
              </a:lnSpc>
              <a:spcAft>
                <a:spcPts val="800"/>
              </a:spcAft>
              <a:buFont typeface="Arial" panose="020B0604020202020204" pitchFamily="34" charset="0"/>
              <a:buChar char="•"/>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Recueillir des témoignages ou des photos (avec le formulaire de consentement à publier une photo) qui pourraient être inclus dans les infolettres ou dans le futur matériel promotionnel.</a:t>
            </a:r>
          </a:p>
          <a:p>
            <a:pPr marL="342900" lvl="0" indent="-342900">
              <a:lnSpc>
                <a:spcPct val="107000"/>
              </a:lnSpc>
              <a:spcAft>
                <a:spcPts val="800"/>
              </a:spcAft>
              <a:buFont typeface="Arial" panose="020B0604020202020204" pitchFamily="34" charset="0"/>
              <a:buChar char="•"/>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Donner de l’information sur l’impact de la campagne.</a:t>
            </a:r>
          </a:p>
          <a:p>
            <a:pPr marL="0" lvl="0" indent="0">
              <a:lnSpc>
                <a:spcPct val="107000"/>
              </a:lnSpc>
              <a:spcAft>
                <a:spcPts val="800"/>
              </a:spcAft>
              <a:buFont typeface="Arial" panose="020B0604020202020204" pitchFamily="34" charset="0"/>
              <a:buNone/>
              <a:tabLst>
                <a:tab pos="457200" algn="l"/>
              </a:tabLst>
            </a:pPr>
            <a:endParaRPr lang="fr-CA"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Assurez-vous de porter votre identification de la CRC en tout temps lorsque vous êtes en magasin. </a:t>
            </a:r>
          </a:p>
          <a:p>
            <a:pPr>
              <a:lnSpc>
                <a:spcPct val="107000"/>
              </a:lnSpc>
              <a:spcAft>
                <a:spcPts val="800"/>
              </a:spcAft>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 </a:t>
            </a:r>
          </a:p>
          <a:p>
            <a:pPr marL="667832" indent="-667832">
              <a:lnSpc>
                <a:spcPct val="107000"/>
              </a:lnSpc>
              <a:spcAft>
                <a:spcPts val="1558"/>
              </a:spcAft>
              <a:buFont typeface="Arial" panose="020B0604020202020204" pitchFamily="34" charset="0"/>
              <a:buChar char="•"/>
            </a:pPr>
            <a:endParaRPr lang="en-US" kern="100" dirty="0"/>
          </a:p>
          <a:p>
            <a:pPr marL="666229" indent="-666229">
              <a:lnSpc>
                <a:spcPct val="107000"/>
              </a:lnSpc>
              <a:spcAft>
                <a:spcPts val="1554"/>
              </a:spcAft>
              <a:buFont typeface="Arial" panose="020B0604020202020204" pitchFamily="34" charset="0"/>
              <a:buChar char="•"/>
            </a:pPr>
            <a:endParaRPr lang="en-US" kern="100" dirty="0"/>
          </a:p>
          <a:p>
            <a:endParaRPr lang="en-CA" dirty="0"/>
          </a:p>
        </p:txBody>
      </p:sp>
    </p:spTree>
    <p:extLst>
      <p:ext uri="{BB962C8B-B14F-4D97-AF65-F5344CB8AC3E}">
        <p14:creationId xmlns:p14="http://schemas.microsoft.com/office/powerpoint/2010/main" val="31719090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a:lnSpc>
                <a:spcPct val="107000"/>
              </a:lnSpc>
              <a:spcAft>
                <a:spcPts val="800"/>
              </a:spcAft>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En tant que partenaire caritatif national de Walmart, la Croix-Rouge canadienne s’attend à ce que les gérants et les responsables des magasins aient une certaine connaissance de la campagne et prennent l’initiative de motiver les associés et les clients. Sachez que la rétroaction du siège social de Walmart à l’égard du travail de nos bénévoles est toujours positive et encouragée chaque année lors de l’élaboration de la campagne au niveau de la direction.  </a:t>
            </a:r>
          </a:p>
          <a:p>
            <a:pPr>
              <a:lnSpc>
                <a:spcPct val="107000"/>
              </a:lnSpc>
              <a:spcAft>
                <a:spcPts val="800"/>
              </a:spcAft>
              <a:tabLst>
                <a:tab pos="457200" algn="l"/>
              </a:tabLst>
            </a:pPr>
            <a:endParaRPr lang="fr-CA"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 Plusieurs facteurs peuvent influencer la réponse que vous obtiendrez par rapport à cette campagne. Il est bon de vous rappeler certaines choses:</a:t>
            </a:r>
          </a:p>
          <a:p>
            <a:pPr>
              <a:lnSpc>
                <a:spcPct val="107000"/>
              </a:lnSpc>
              <a:spcAft>
                <a:spcPts val="800"/>
              </a:spcAft>
              <a:tabLst>
                <a:tab pos="457200" algn="l"/>
              </a:tabLst>
            </a:pPr>
            <a:endParaRPr lang="fr-CA"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en-US" sz="2400" b="1" kern="100" dirty="0">
                <a:effectLst/>
                <a:latin typeface="Calibri" panose="020F0502020204030204" pitchFamily="34" charset="0"/>
                <a:ea typeface="Calibri" panose="020F0502020204030204" pitchFamily="34" charset="0"/>
                <a:cs typeface="Times New Roman" panose="02020603050405020304" pitchFamily="18" charset="0"/>
              </a:rPr>
              <a:t> 	</a:t>
            </a: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Dans cet esprit, l’entreprise organise des campagnes de collecte de fonds pour d’autres partenaires caritatifs de confiance tout au long de l’année, en plus de collecter des fonds pour des initiatives locales. </a:t>
            </a:r>
          </a:p>
          <a:p>
            <a:pPr>
              <a:lnSpc>
                <a:spcPct val="107000"/>
              </a:lnSpc>
              <a:spcAft>
                <a:spcPts val="800"/>
              </a:spcAft>
              <a:tabLst>
                <a:tab pos="457200" algn="l"/>
              </a:tabLst>
            </a:pPr>
            <a:endParaRPr lang="fr-CA"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Le personnel restreint, les responsabilités supplémentaires peuvent potentiellement affecter les ressources disponibles pour répondre à vos demandes. Faites preuve d’empathie envers les responsables et les associés, et rassurez-les sur le fait que votre rôle est de les aider à atteindre leur objectif de collecte de fonds. </a:t>
            </a:r>
          </a:p>
          <a:p>
            <a:endParaRPr lang="en-CA" dirty="0"/>
          </a:p>
        </p:txBody>
      </p:sp>
    </p:spTree>
    <p:extLst>
      <p:ext uri="{BB962C8B-B14F-4D97-AF65-F5344CB8AC3E}">
        <p14:creationId xmlns:p14="http://schemas.microsoft.com/office/powerpoint/2010/main" val="779708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a:lnSpc>
                <a:spcPct val="107000"/>
              </a:lnSpc>
              <a:spcAft>
                <a:spcPts val="800"/>
              </a:spcAf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Les appels de remerciement doivent être faits à la fin de la campagne, à partir du 31 juillet. </a:t>
            </a:r>
          </a:p>
          <a:p>
            <a:pPr marL="342900" lvl="0" indent="-342900">
              <a:lnSpc>
                <a:spcPct val="107000"/>
              </a:lnSpc>
              <a:spcAft>
                <a:spcPts val="800"/>
              </a:spcAft>
              <a:buFont typeface="Arial" panose="020B0604020202020204" pitchFamily="34" charset="0"/>
              <a:buChar char="•"/>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Faites le point sur la campagne à l’échelle nationale et sur les résultats du magasin.</a:t>
            </a:r>
          </a:p>
          <a:p>
            <a:pPr marL="342900" lvl="0" indent="-342900">
              <a:lnSpc>
                <a:spcPct val="107000"/>
              </a:lnSpc>
              <a:spcAft>
                <a:spcPts val="800"/>
              </a:spcAft>
              <a:buFont typeface="Arial" panose="020B0604020202020204" pitchFamily="34" charset="0"/>
              <a:buChar char="•"/>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Rendez hommage aux responsables de la campagne en magasin et remerciez-les.</a:t>
            </a:r>
          </a:p>
          <a:p>
            <a:pPr marL="342900" lvl="0" indent="-342900">
              <a:lnSpc>
                <a:spcPct val="107000"/>
              </a:lnSpc>
              <a:spcAft>
                <a:spcPts val="800"/>
              </a:spcAft>
              <a:buFont typeface="Arial" panose="020B0604020202020204" pitchFamily="34" charset="0"/>
              <a:buChar char="•"/>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Soulignez l’importance de leur soutien et l’impact que leur implication aura dans la communauté.</a:t>
            </a:r>
          </a:p>
          <a:p>
            <a:endParaRPr lang="en-US" dirty="0">
              <a:latin typeface="Calibri"/>
              <a:cs typeface="Calibri"/>
            </a:endParaRPr>
          </a:p>
        </p:txBody>
      </p:sp>
    </p:spTree>
    <p:extLst>
      <p:ext uri="{BB962C8B-B14F-4D97-AF65-F5344CB8AC3E}">
        <p14:creationId xmlns:p14="http://schemas.microsoft.com/office/powerpoint/2010/main" val="114596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a:lnSpc>
                <a:spcPct val="107000"/>
              </a:lnSpc>
              <a:spcAft>
                <a:spcPts val="1558"/>
              </a:spcAft>
            </a:pPr>
            <a:r>
              <a:rPr lang="fr-CA" sz="2100" kern="100" dirty="0">
                <a:latin typeface="Calibri" panose="020F0502020204030204" pitchFamily="34" charset="0"/>
                <a:ea typeface="Calibri" panose="020F0502020204030204" pitchFamily="34" charset="0"/>
                <a:cs typeface="Times New Roman" panose="02020603050405020304" pitchFamily="18" charset="0"/>
              </a:rPr>
              <a:t>Le site Web des ambassadeurs </a:t>
            </a:r>
            <a:r>
              <a:rPr lang="fr-CA" sz="2100" strike="sngStrike" kern="100" dirty="0">
                <a:latin typeface="Calibri" panose="020F0502020204030204" pitchFamily="34" charset="0"/>
                <a:ea typeface="Calibri" panose="020F0502020204030204" pitchFamily="34" charset="0"/>
                <a:cs typeface="Times New Roman" panose="02020603050405020304" pitchFamily="18" charset="0"/>
              </a:rPr>
              <a:t>et ambassadrices </a:t>
            </a:r>
            <a:r>
              <a:rPr lang="fr-CA" sz="2100" kern="100" dirty="0">
                <a:latin typeface="Calibri" panose="020F0502020204030204" pitchFamily="34" charset="0"/>
                <a:ea typeface="Calibri" panose="020F0502020204030204" pitchFamily="34" charset="0"/>
                <a:cs typeface="Times New Roman" panose="02020603050405020304" pitchFamily="18" charset="0"/>
              </a:rPr>
              <a:t>est l’endroit où vous trouverez toutes les ressources nécessaires pour remplir votre rôle avec succès. Je vous conseille de l’ajouter dans les favoris de votre navigateur pour y accéder facilement tout au long de la campagne. Nous allons maintenant prendre quelques minutes pour passer en revue les outils que vous trouverez sur ce site.</a:t>
            </a:r>
          </a:p>
          <a:p>
            <a:pPr>
              <a:lnSpc>
                <a:spcPct val="107000"/>
              </a:lnSpc>
              <a:spcAft>
                <a:spcPts val="1558"/>
              </a:spcAft>
            </a:pPr>
            <a:r>
              <a:rPr lang="fr-CA" sz="2100" kern="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1558"/>
              </a:spcAft>
            </a:pPr>
            <a:r>
              <a:rPr lang="fr-CA" sz="2100" b="1" kern="100" dirty="0">
                <a:latin typeface="Calibri" panose="020F0502020204030204" pitchFamily="34" charset="0"/>
                <a:ea typeface="Calibri" panose="020F0502020204030204" pitchFamily="34" charset="0"/>
                <a:cs typeface="Calibri" panose="020F0502020204030204" pitchFamily="34" charset="0"/>
              </a:rPr>
              <a:t>Allez à la page Web et passez les outils en revue. </a:t>
            </a:r>
            <a:endParaRPr lang="fr-CA" sz="2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100" b="1" kern="100" dirty="0">
                <a:latin typeface="Calibri" panose="020F0502020204030204" pitchFamily="34" charset="0"/>
                <a:ea typeface="Calibri" panose="020F0502020204030204" pitchFamily="34" charset="0"/>
                <a:cs typeface="Calibri" panose="020F0502020204030204" pitchFamily="34" charset="0"/>
              </a:rPr>
              <a:t> </a:t>
            </a:r>
            <a:endParaRPr lang="fr-CA" sz="2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100" u="sng" kern="100" dirty="0">
                <a:latin typeface="Calibri" panose="020F0502020204030204" pitchFamily="34" charset="0"/>
                <a:ea typeface="Calibri" panose="020F0502020204030204" pitchFamily="34" charset="0"/>
                <a:cs typeface="Calibri" panose="020F0502020204030204" pitchFamily="34" charset="0"/>
              </a:rPr>
              <a:t>Formation des ambassadeurs </a:t>
            </a:r>
            <a:r>
              <a:rPr lang="fr-CA" sz="2100" u="sng" strike="sngStrike" kern="100" dirty="0">
                <a:latin typeface="Calibri" panose="020F0502020204030204" pitchFamily="34" charset="0"/>
                <a:ea typeface="Calibri" panose="020F0502020204030204" pitchFamily="34" charset="0"/>
                <a:cs typeface="Calibri" panose="020F0502020204030204" pitchFamily="34" charset="0"/>
              </a:rPr>
              <a:t>et ambassadrices </a:t>
            </a:r>
            <a:r>
              <a:rPr lang="fr-CA" sz="2100" u="sng" kern="100" dirty="0">
                <a:latin typeface="Calibri" panose="020F0502020204030204" pitchFamily="34" charset="0"/>
                <a:ea typeface="Calibri" panose="020F0502020204030204" pitchFamily="34" charset="0"/>
                <a:cs typeface="Calibri" panose="020F0502020204030204" pitchFamily="34" charset="0"/>
              </a:rPr>
              <a:t>— Présentation PowerPoint</a:t>
            </a:r>
            <a:endParaRPr lang="fr-CA" sz="2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100" kern="100" dirty="0">
                <a:latin typeface="Calibri" panose="020F0502020204030204" pitchFamily="34" charset="0"/>
                <a:ea typeface="Calibri" panose="020F0502020204030204" pitchFamily="34" charset="0"/>
                <a:cs typeface="Calibri" panose="020F0502020204030204" pitchFamily="34" charset="0"/>
              </a:rPr>
              <a:t>Vous trouverez cette présentation PowerPoint avec des notes pour la consulter ultérieurement.</a:t>
            </a:r>
            <a:endParaRPr lang="fr-CA" sz="2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100" u="sng" kern="100" dirty="0">
                <a:latin typeface="Calibri" panose="020F0502020204030204" pitchFamily="34" charset="0"/>
                <a:ea typeface="Calibri" panose="020F0502020204030204" pitchFamily="34" charset="0"/>
                <a:cs typeface="Calibri" panose="020F0502020204030204" pitchFamily="34" charset="0"/>
              </a:rPr>
              <a:t>Webinaire — Ambassadeurs </a:t>
            </a:r>
            <a:r>
              <a:rPr lang="fr-CA" sz="2100" u="sng" strike="sngStrike" kern="100" dirty="0">
                <a:latin typeface="Calibri" panose="020F0502020204030204" pitchFamily="34" charset="0"/>
                <a:ea typeface="Calibri" panose="020F0502020204030204" pitchFamily="34" charset="0"/>
                <a:cs typeface="Calibri" panose="020F0502020204030204" pitchFamily="34" charset="0"/>
              </a:rPr>
              <a:t>et ambassadrices </a:t>
            </a:r>
            <a:r>
              <a:rPr lang="fr-CA" sz="2100" u="sng" kern="100" dirty="0">
                <a:latin typeface="Calibri" panose="020F0502020204030204" pitchFamily="34" charset="0"/>
                <a:ea typeface="Calibri" panose="020F0502020204030204" pitchFamily="34" charset="0"/>
                <a:cs typeface="Calibri" panose="020F0502020204030204" pitchFamily="34" charset="0"/>
              </a:rPr>
              <a:t>d’expérience</a:t>
            </a:r>
            <a:endParaRPr lang="fr-CA" sz="2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100" kern="100" dirty="0">
                <a:solidFill>
                  <a:srgbClr val="222222"/>
                </a:solidFill>
                <a:latin typeface="Calibri" panose="020F0502020204030204" pitchFamily="34" charset="0"/>
                <a:ea typeface="Calibri" panose="020F0502020204030204" pitchFamily="34" charset="0"/>
                <a:cs typeface="Calibri" panose="020F0502020204030204" pitchFamily="34" charset="0"/>
              </a:rPr>
              <a:t>Cette vidéo de formation en mode autonome de 17 minutes aidera les ambassadeurs </a:t>
            </a:r>
            <a:r>
              <a:rPr lang="fr-CA" sz="2100" strike="sngStrike" kern="100" dirty="0">
                <a:solidFill>
                  <a:srgbClr val="222222"/>
                </a:solidFill>
                <a:latin typeface="Calibri" panose="020F0502020204030204" pitchFamily="34" charset="0"/>
                <a:ea typeface="Calibri" panose="020F0502020204030204" pitchFamily="34" charset="0"/>
                <a:cs typeface="Calibri" panose="020F0502020204030204" pitchFamily="34" charset="0"/>
              </a:rPr>
              <a:t>et ambassadrices </a:t>
            </a:r>
            <a:r>
              <a:rPr lang="fr-CA" sz="2100" kern="100" dirty="0">
                <a:solidFill>
                  <a:srgbClr val="222222"/>
                </a:solidFill>
                <a:latin typeface="Calibri" panose="020F0502020204030204" pitchFamily="34" charset="0"/>
                <a:ea typeface="Calibri" panose="020F0502020204030204" pitchFamily="34" charset="0"/>
                <a:cs typeface="Calibri" panose="020F0502020204030204" pitchFamily="34" charset="0"/>
              </a:rPr>
              <a:t>qui ont déjà occupé ce poste à bien remplir leur mission. La vidéo couvre toutes les nouveautés et les informations importantes de la campagne Walmart de cette année.</a:t>
            </a:r>
            <a:endParaRPr lang="fr-CA" sz="2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100" u="sng" kern="100" dirty="0">
                <a:latin typeface="Calibri" panose="020F0502020204030204" pitchFamily="34" charset="0"/>
                <a:ea typeface="Calibri" panose="020F0502020204030204" pitchFamily="34" charset="0"/>
                <a:cs typeface="Calibri" panose="020F0502020204030204" pitchFamily="34" charset="0"/>
              </a:rPr>
              <a:t>Aide-mémoire pour les ambassadeurs </a:t>
            </a:r>
            <a:r>
              <a:rPr lang="fr-CA" sz="2100" u="sng" strike="sngStrike" kern="100" dirty="0">
                <a:latin typeface="Calibri" panose="020F0502020204030204" pitchFamily="34" charset="0"/>
                <a:ea typeface="Calibri" panose="020F0502020204030204" pitchFamily="34" charset="0"/>
                <a:cs typeface="Calibri" panose="020F0502020204030204" pitchFamily="34" charset="0"/>
              </a:rPr>
              <a:t>et ambassadrices</a:t>
            </a:r>
            <a:endParaRPr lang="fr-CA" sz="2100" strike="sngStrike"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100" kern="100" dirty="0">
                <a:solidFill>
                  <a:srgbClr val="222222"/>
                </a:solidFill>
                <a:latin typeface="Calibri" panose="020F0502020204030204" pitchFamily="34" charset="0"/>
                <a:ea typeface="Calibri" panose="020F0502020204030204" pitchFamily="34" charset="0"/>
                <a:cs typeface="Calibri" panose="020F0502020204030204" pitchFamily="34" charset="0"/>
              </a:rPr>
              <a:t>Le condensé de la campagne permettant de trouver facilement les informations importantes.</a:t>
            </a:r>
            <a:endParaRPr lang="fr-CA" sz="2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100" u="sng" kern="100" dirty="0">
                <a:latin typeface="Calibri" panose="020F0502020204030204" pitchFamily="34" charset="0"/>
                <a:ea typeface="Calibri" panose="020F0502020204030204" pitchFamily="34" charset="0"/>
                <a:cs typeface="Calibri" panose="020F0502020204030204" pitchFamily="34" charset="0"/>
              </a:rPr>
              <a:t>Historique de la campagne Walmart</a:t>
            </a:r>
            <a:endParaRPr lang="fr-CA" sz="2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100" kern="100" dirty="0">
                <a:solidFill>
                  <a:srgbClr val="222222"/>
                </a:solidFill>
                <a:latin typeface="Calibri" panose="020F0502020204030204" pitchFamily="34" charset="0"/>
                <a:ea typeface="Calibri" panose="020F0502020204030204" pitchFamily="34" charset="0"/>
                <a:cs typeface="Calibri" panose="020F0502020204030204" pitchFamily="34" charset="0"/>
              </a:rPr>
              <a:t>Un aperçu de la campagne et de son fonctionnement.</a:t>
            </a:r>
            <a:endParaRPr lang="fr-CA" sz="2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100" u="sng" kern="100" dirty="0">
                <a:latin typeface="Calibri" panose="020F0502020204030204" pitchFamily="34" charset="0"/>
                <a:ea typeface="Calibri" panose="020F0502020204030204" pitchFamily="34" charset="0"/>
                <a:cs typeface="Calibri" panose="020F0502020204030204" pitchFamily="34" charset="0"/>
              </a:rPr>
              <a:t>Attentes et responsabilités des ambassadeurs </a:t>
            </a:r>
            <a:r>
              <a:rPr lang="fr-CA" sz="2100" u="none" kern="100" dirty="0">
                <a:latin typeface="Calibri" panose="020F0502020204030204" pitchFamily="34" charset="0"/>
                <a:ea typeface="Calibri" panose="020F0502020204030204" pitchFamily="34" charset="0"/>
                <a:cs typeface="Calibri" panose="020F0502020204030204" pitchFamily="34" charset="0"/>
              </a:rPr>
              <a:t>et ambassadrices </a:t>
            </a:r>
            <a:r>
              <a:rPr lang="fr-CA" sz="2100" u="sng" kern="100" dirty="0">
                <a:latin typeface="Calibri" panose="020F0502020204030204" pitchFamily="34" charset="0"/>
                <a:ea typeface="Calibri" panose="020F0502020204030204" pitchFamily="34" charset="0"/>
                <a:cs typeface="Calibri" panose="020F0502020204030204" pitchFamily="34" charset="0"/>
              </a:rPr>
              <a:t>de la Croix-Rouge canadienne</a:t>
            </a:r>
            <a:endParaRPr lang="fr-CA" sz="2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100" kern="100" dirty="0">
                <a:solidFill>
                  <a:srgbClr val="222222"/>
                </a:solidFill>
                <a:latin typeface="Calibri" panose="020F0502020204030204" pitchFamily="34" charset="0"/>
                <a:ea typeface="Calibri" panose="020F0502020204030204" pitchFamily="34" charset="0"/>
                <a:cs typeface="Calibri" panose="020F0502020204030204" pitchFamily="34" charset="0"/>
              </a:rPr>
              <a:t>Un aperçu de vos responsabilités en tant qu’ambassadeur </a:t>
            </a:r>
            <a:r>
              <a:rPr lang="fr-CA" sz="2100" strike="sngStrike" kern="100" dirty="0">
                <a:solidFill>
                  <a:srgbClr val="222222"/>
                </a:solidFill>
                <a:latin typeface="Calibri" panose="020F0502020204030204" pitchFamily="34" charset="0"/>
                <a:ea typeface="Calibri" panose="020F0502020204030204" pitchFamily="34" charset="0"/>
                <a:cs typeface="Calibri" panose="020F0502020204030204" pitchFamily="34" charset="0"/>
              </a:rPr>
              <a:t>ou ambassadrice </a:t>
            </a:r>
            <a:r>
              <a:rPr lang="fr-CA" sz="2100" kern="100" dirty="0">
                <a:solidFill>
                  <a:srgbClr val="222222"/>
                </a:solidFill>
                <a:latin typeface="Calibri" panose="020F0502020204030204" pitchFamily="34" charset="0"/>
                <a:ea typeface="Calibri" panose="020F0502020204030204" pitchFamily="34" charset="0"/>
                <a:cs typeface="Calibri" panose="020F0502020204030204" pitchFamily="34" charset="0"/>
              </a:rPr>
              <a:t>de la Croix-Rouge canadienne pour la campagne Walmart.</a:t>
            </a:r>
            <a:endParaRPr lang="fr-CA" sz="2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100" u="sng" kern="100" dirty="0">
                <a:latin typeface="Calibri" panose="020F0502020204030204" pitchFamily="34" charset="0"/>
                <a:ea typeface="Calibri" panose="020F0502020204030204" pitchFamily="34" charset="0"/>
                <a:cs typeface="Calibri" panose="020F0502020204030204" pitchFamily="34" charset="0"/>
              </a:rPr>
              <a:t>Calendrier de la campagne et activités clés</a:t>
            </a:r>
            <a:endParaRPr lang="fr-CA" sz="2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100" kern="100" dirty="0">
                <a:solidFill>
                  <a:srgbClr val="222222"/>
                </a:solidFill>
                <a:latin typeface="Calibri" panose="020F0502020204030204" pitchFamily="34" charset="0"/>
                <a:ea typeface="Calibri" panose="020F0502020204030204" pitchFamily="34" charset="0"/>
                <a:cs typeface="Calibri" panose="020F0502020204030204" pitchFamily="34" charset="0"/>
              </a:rPr>
              <a:t>La liste des rencontres et des événements qui auront lieu avant, durant et après la campagne.</a:t>
            </a:r>
            <a:endParaRPr lang="fr-CA" sz="2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100" u="sng" kern="100" dirty="0">
                <a:solidFill>
                  <a:srgbClr val="222222"/>
                </a:solidFill>
                <a:latin typeface="Calibri" panose="020F0502020204030204" pitchFamily="34" charset="0"/>
                <a:ea typeface="Calibri" panose="020F0502020204030204" pitchFamily="34" charset="0"/>
                <a:cs typeface="Calibri" panose="020F0502020204030204" pitchFamily="34" charset="0"/>
              </a:rPr>
              <a:t>Instructions sur le matériel de la campagne</a:t>
            </a:r>
            <a:endParaRPr lang="fr-CA" sz="2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100" kern="100" dirty="0">
                <a:solidFill>
                  <a:srgbClr val="222222"/>
                </a:solidFill>
                <a:latin typeface="Calibri" panose="020F0502020204030204" pitchFamily="34" charset="0"/>
                <a:ea typeface="Calibri" panose="020F0502020204030204" pitchFamily="34" charset="0"/>
                <a:cs typeface="Calibri" panose="020F0502020204030204" pitchFamily="34" charset="0"/>
              </a:rPr>
              <a:t>Des instructions détaillées sur la façon d’utiliser le matériel proposé pour la campagne de cette année.</a:t>
            </a:r>
            <a:endParaRPr lang="fr-CA" sz="2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100" u="sng" kern="100" dirty="0">
                <a:solidFill>
                  <a:srgbClr val="222222"/>
                </a:solidFill>
                <a:latin typeface="Calibri" panose="020F0502020204030204" pitchFamily="34" charset="0"/>
                <a:ea typeface="Calibri" panose="020F0502020204030204" pitchFamily="34" charset="0"/>
                <a:cs typeface="Calibri" panose="020F0502020204030204" pitchFamily="34" charset="0"/>
              </a:rPr>
              <a:t>Notes d’allocution pour les réunions de motivation chez Walmart</a:t>
            </a:r>
            <a:endParaRPr lang="fr-CA" sz="2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100" kern="100" dirty="0">
                <a:solidFill>
                  <a:srgbClr val="222222"/>
                </a:solidFill>
                <a:latin typeface="Calibri" panose="020F0502020204030204" pitchFamily="34" charset="0"/>
                <a:ea typeface="Calibri" panose="020F0502020204030204" pitchFamily="34" charset="0"/>
                <a:cs typeface="Calibri" panose="020F0502020204030204" pitchFamily="34" charset="0"/>
              </a:rPr>
              <a:t>Des renseignements pour vous aider à préparer vos échanges avec vos magasins Walmart.</a:t>
            </a:r>
            <a:endParaRPr lang="fr-CA" sz="2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100" u="sng" kern="100" dirty="0">
                <a:latin typeface="Calibri" panose="020F0502020204030204" pitchFamily="34" charset="0"/>
                <a:ea typeface="Calibri" panose="020F0502020204030204" pitchFamily="34" charset="0"/>
                <a:cs typeface="Calibri" panose="020F0502020204030204" pitchFamily="34" charset="0"/>
              </a:rPr>
              <a:t>Foire aux questions (FAQ)</a:t>
            </a:r>
            <a:endParaRPr lang="fr-CA" sz="2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100" kern="100" dirty="0">
                <a:solidFill>
                  <a:srgbClr val="222222"/>
                </a:solidFill>
                <a:latin typeface="Calibri" panose="020F0502020204030204" pitchFamily="34" charset="0"/>
                <a:ea typeface="Calibri" panose="020F0502020204030204" pitchFamily="34" charset="0"/>
                <a:cs typeface="Calibri" panose="020F0502020204030204" pitchFamily="34" charset="0"/>
              </a:rPr>
              <a:t>Un outil très utile pour trouver des réponses aux questions d’ordre général ou portant sur la campagne de cette année.</a:t>
            </a:r>
            <a:endParaRPr lang="fr-CA" sz="21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100" kern="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1558"/>
              </a:spcAft>
            </a:pPr>
            <a:r>
              <a:rPr lang="fr-CA" sz="2100" kern="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1558"/>
              </a:spcAft>
            </a:pPr>
            <a:r>
              <a:rPr lang="fr-CA" sz="2100" kern="100" dirty="0">
                <a:latin typeface="Calibri" panose="020F0502020204030204" pitchFamily="34" charset="0"/>
                <a:ea typeface="Calibri" panose="020F0502020204030204" pitchFamily="34" charset="0"/>
                <a:cs typeface="Times New Roman" panose="02020603050405020304" pitchFamily="18" charset="0"/>
              </a:rPr>
              <a:t>Si vous ne pouvez trouver les outils dont vous avez besoin sur le site Web, voici d’autres ressources à votre disposition :</a:t>
            </a:r>
          </a:p>
          <a:p>
            <a:pPr>
              <a:lnSpc>
                <a:spcPct val="107000"/>
              </a:lnSpc>
              <a:spcAft>
                <a:spcPts val="1558"/>
              </a:spcAft>
            </a:pPr>
            <a:r>
              <a:rPr lang="fr-CA" sz="2100" kern="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1558"/>
              </a:spcAft>
            </a:pPr>
            <a:r>
              <a:rPr lang="fr-CA" sz="2100" kern="100" dirty="0">
                <a:latin typeface="Calibri" panose="020F0502020204030204" pitchFamily="34" charset="0"/>
                <a:ea typeface="Calibri" panose="020F0502020204030204" pitchFamily="34" charset="0"/>
                <a:cs typeface="Times New Roman" panose="02020603050405020304" pitchFamily="18" charset="0"/>
              </a:rPr>
              <a:t>Responsable de campagne à la Croix-Rouge canadienne — chacun et chacune d’entre vous sera jumelé(e) à un </a:t>
            </a:r>
            <a:r>
              <a:rPr lang="fr-CA" sz="2100" strike="sngStrike" kern="100" dirty="0">
                <a:latin typeface="Calibri" panose="020F0502020204030204" pitchFamily="34" charset="0"/>
                <a:ea typeface="Calibri" panose="020F0502020204030204" pitchFamily="34" charset="0"/>
                <a:cs typeface="Times New Roman" panose="02020603050405020304" pitchFamily="18" charset="0"/>
              </a:rPr>
              <a:t>ou une </a:t>
            </a:r>
            <a:r>
              <a:rPr lang="fr-CA" sz="2100" strike="noStrike" kern="100" dirty="0">
                <a:latin typeface="Calibri" panose="020F0502020204030204" pitchFamily="34" charset="0"/>
                <a:ea typeface="Calibri" panose="020F0502020204030204" pitchFamily="34" charset="0"/>
                <a:cs typeface="Times New Roman" panose="02020603050405020304" pitchFamily="18" charset="0"/>
              </a:rPr>
              <a:t>membre </a:t>
            </a:r>
            <a:r>
              <a:rPr lang="fr-CA" sz="2100" kern="100" dirty="0">
                <a:latin typeface="Calibri" panose="020F0502020204030204" pitchFamily="34" charset="0"/>
                <a:ea typeface="Calibri" panose="020F0502020204030204" pitchFamily="34" charset="0"/>
                <a:cs typeface="Times New Roman" panose="02020603050405020304" pitchFamily="18" charset="0"/>
              </a:rPr>
              <a:t>du personnel de la Croix-Rouge canadienne (en l'occurrence un RF) qui communiquera avec vous par courriel pour vous fournir des informations et des comptes-rendus hebdomadaires sur la campagne. Vous pourrez également contacter cette personne si vous avez des questions tout au long de la campagne.</a:t>
            </a:r>
          </a:p>
          <a:p>
            <a:pPr>
              <a:lnSpc>
                <a:spcPct val="107000"/>
              </a:lnSpc>
              <a:spcAft>
                <a:spcPts val="1558"/>
              </a:spcAft>
            </a:pPr>
            <a:r>
              <a:rPr lang="fr-CA" sz="2100" kern="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1558"/>
              </a:spcAft>
            </a:pPr>
            <a:r>
              <a:rPr lang="fr-CA" sz="2100" kern="100" dirty="0">
                <a:latin typeface="Calibri" panose="020F0502020204030204" pitchFamily="34" charset="0"/>
                <a:ea typeface="Calibri" panose="020F0502020204030204" pitchFamily="34" charset="0"/>
                <a:cs typeface="Times New Roman" panose="02020603050405020304" pitchFamily="18" charset="0"/>
              </a:rPr>
              <a:t>Séances de Q&amp;R sur MS Teams — deux séances de Q&amp;R seront organisées sur MS Teams par le personnel de la Croix-Rouge canadienne au cours de la première semaine de la campagne. Vous pouvez y prendre part afin de poser toute question concernant votre mandat. Les heures et d’autres détails vous seront communiqués ultérieurement. </a:t>
            </a:r>
          </a:p>
          <a:p>
            <a:pPr>
              <a:lnSpc>
                <a:spcPct val="107000"/>
              </a:lnSpc>
              <a:spcAft>
                <a:spcPts val="1558"/>
              </a:spcAft>
            </a:pPr>
            <a:r>
              <a:rPr lang="fr-CA" sz="2100" kern="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1558"/>
              </a:spcAft>
            </a:pPr>
            <a:r>
              <a:rPr lang="fr-CA" sz="2100" kern="100" dirty="0">
                <a:latin typeface="Calibri" panose="020F0502020204030204" pitchFamily="34" charset="0"/>
                <a:ea typeface="Calibri" panose="020F0502020204030204" pitchFamily="34" charset="0"/>
                <a:cs typeface="Times New Roman" panose="02020603050405020304" pitchFamily="18" charset="0"/>
              </a:rPr>
              <a:t>WHATSAPP - Cet espace virtuel permet aux ambassadeurs </a:t>
            </a:r>
            <a:r>
              <a:rPr lang="fr-CA" sz="2100" strike="sngStrike" kern="100" dirty="0">
                <a:latin typeface="Calibri" panose="020F0502020204030204" pitchFamily="34" charset="0"/>
                <a:ea typeface="Calibri" panose="020F0502020204030204" pitchFamily="34" charset="0"/>
                <a:cs typeface="Times New Roman" panose="02020603050405020304" pitchFamily="18" charset="0"/>
              </a:rPr>
              <a:t>et ambassadrices </a:t>
            </a:r>
            <a:r>
              <a:rPr lang="fr-CA" sz="2100" kern="100" dirty="0">
                <a:latin typeface="Calibri" panose="020F0502020204030204" pitchFamily="34" charset="0"/>
                <a:ea typeface="Calibri" panose="020F0502020204030204" pitchFamily="34" charset="0"/>
                <a:cs typeface="Times New Roman" panose="02020603050405020304" pitchFamily="18" charset="0"/>
              </a:rPr>
              <a:t>de partager leurs expériences et leurs conseils tout au long de la campagne. Libre à vous de l’utiliser à votre guise. </a:t>
            </a:r>
          </a:p>
          <a:p>
            <a:pPr>
              <a:lnSpc>
                <a:spcPct val="107000"/>
              </a:lnSpc>
              <a:spcAft>
                <a:spcPts val="1558"/>
              </a:spcAft>
            </a:pPr>
            <a:r>
              <a:rPr lang="fr-CA" sz="2100" kern="100" dirty="0">
                <a:latin typeface="Calibri" panose="020F0502020204030204" pitchFamily="34" charset="0"/>
                <a:ea typeface="Calibri" panose="020F0502020204030204" pitchFamily="34" charset="0"/>
                <a:cs typeface="Times New Roman" panose="02020603050405020304" pitchFamily="18" charset="0"/>
              </a:rPr>
              <a:t>Vous pourrez y :</a:t>
            </a:r>
          </a:p>
          <a:p>
            <a:pPr marL="2226107" lvl="2" indent="-445221">
              <a:lnSpc>
                <a:spcPct val="107000"/>
              </a:lnSpc>
              <a:spcAft>
                <a:spcPts val="1558"/>
              </a:spcAft>
              <a:buFont typeface="Arial" panose="020B0604020202020204" pitchFamily="34" charset="0"/>
              <a:buChar char="•"/>
            </a:pPr>
            <a:r>
              <a:rPr lang="fr-CA" sz="2100" kern="100" dirty="0">
                <a:latin typeface="Calibri" panose="020F0502020204030204" pitchFamily="34" charset="0"/>
                <a:ea typeface="Calibri" panose="020F0502020204030204" pitchFamily="34" charset="0"/>
                <a:cs typeface="Times New Roman" panose="02020603050405020304" pitchFamily="18" charset="0"/>
              </a:rPr>
              <a:t>Poser des questions, partager vos expériences et les leçons apprises</a:t>
            </a:r>
          </a:p>
          <a:p>
            <a:pPr marL="2226107" lvl="2" indent="-445221">
              <a:lnSpc>
                <a:spcPct val="107000"/>
              </a:lnSpc>
              <a:spcAft>
                <a:spcPts val="1558"/>
              </a:spcAft>
              <a:buFont typeface="Arial" panose="020B0604020202020204" pitchFamily="34" charset="0"/>
              <a:buChar char="•"/>
            </a:pPr>
            <a:r>
              <a:rPr lang="fr-CA" sz="2100" kern="100" dirty="0">
                <a:latin typeface="Calibri" panose="020F0502020204030204" pitchFamily="34" charset="0"/>
                <a:ea typeface="Calibri" panose="020F0502020204030204" pitchFamily="34" charset="0"/>
                <a:cs typeface="Times New Roman" panose="02020603050405020304" pitchFamily="18" charset="0"/>
              </a:rPr>
              <a:t>Répondre aux questions de vos pairs</a:t>
            </a:r>
          </a:p>
          <a:p>
            <a:pPr marL="2226107" lvl="2" indent="-445221">
              <a:lnSpc>
                <a:spcPct val="107000"/>
              </a:lnSpc>
              <a:spcAft>
                <a:spcPts val="1558"/>
              </a:spcAft>
              <a:buFont typeface="Arial" panose="020B0604020202020204" pitchFamily="34" charset="0"/>
              <a:buChar char="•"/>
            </a:pPr>
            <a:r>
              <a:rPr lang="fr-CA" sz="2100" kern="100" dirty="0">
                <a:latin typeface="Calibri" panose="020F0502020204030204" pitchFamily="34" charset="0"/>
                <a:ea typeface="Calibri" panose="020F0502020204030204" pitchFamily="34" charset="0"/>
                <a:cs typeface="Times New Roman" panose="02020603050405020304" pitchFamily="18" charset="0"/>
              </a:rPr>
              <a:t>Encourager et soutenir vos pairs  </a:t>
            </a:r>
          </a:p>
          <a:p>
            <a:pPr>
              <a:lnSpc>
                <a:spcPct val="107000"/>
              </a:lnSpc>
              <a:spcAft>
                <a:spcPts val="1558"/>
              </a:spcAft>
            </a:pPr>
            <a:r>
              <a:rPr lang="fr-CA" sz="2100" kern="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1558"/>
              </a:spcAft>
            </a:pPr>
            <a:r>
              <a:rPr lang="fr-CA" sz="2100" kern="100" dirty="0">
                <a:latin typeface="Calibri" panose="020F0502020204030204" pitchFamily="34" charset="0"/>
                <a:ea typeface="Calibri" panose="020F0502020204030204" pitchFamily="34" charset="0"/>
                <a:cs typeface="Times New Roman" panose="02020603050405020304" pitchFamily="18" charset="0"/>
              </a:rPr>
              <a:t>La participation au groupe de discussion WhatsApp nécessite un numéro de téléphone que vous avez sans doute fourni lors de votre inscription à la formation. Si vous n’avez pas fourni de numéro, mais souhaitez faire partie du groupe WhatsApp, veuillez aviser votre responsable de campagne à la Croix-Rouge canadienne qui fera le nécessaire pour vous ajouter au groupe. </a:t>
            </a:r>
          </a:p>
          <a:p>
            <a:endParaRPr lang="en-US" dirty="0"/>
          </a:p>
        </p:txBody>
      </p:sp>
    </p:spTree>
    <p:extLst>
      <p:ext uri="{BB962C8B-B14F-4D97-AF65-F5344CB8AC3E}">
        <p14:creationId xmlns:p14="http://schemas.microsoft.com/office/powerpoint/2010/main" val="24303314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marL="0">
              <a:lnSpc>
                <a:spcPct val="107000"/>
              </a:lnSpc>
              <a:spcAft>
                <a:spcPts val="800"/>
              </a:spcAft>
            </a:pPr>
            <a:r>
              <a:rPr lang="fr-CA" sz="2400" b="1" dirty="0">
                <a:effectLst/>
                <a:latin typeface="Arial" panose="020B0604020202020204" pitchFamily="34" charset="0"/>
                <a:ea typeface="Calibri" panose="020F0502020204030204" pitchFamily="34" charset="0"/>
                <a:cs typeface="Times New Roman" panose="02020603050405020304" pitchFamily="18" charset="0"/>
              </a:rPr>
              <a:t>En résumé, assurez-vous d'avoir les bonnes informations, d'être bien organisé et d'être bien préparé pour vos points de contacts avec le magasin.</a:t>
            </a:r>
          </a:p>
          <a:p>
            <a:pPr marL="0">
              <a:lnSpc>
                <a:spcPct val="107000"/>
              </a:lnSpc>
              <a:spcAft>
                <a:spcPts val="800"/>
              </a:spcAft>
            </a:pPr>
            <a:endParaRPr lang="fr-CA" sz="2400" b="1" dirty="0">
              <a:effectLst/>
              <a:latin typeface="Arial" panose="020B0604020202020204" pitchFamily="34" charset="0"/>
              <a:ea typeface="Calibri" panose="020F0502020204030204" pitchFamily="34" charset="0"/>
              <a:cs typeface="Times New Roman" panose="02020603050405020304" pitchFamily="18" charset="0"/>
            </a:endParaRPr>
          </a:p>
          <a:p>
            <a:pPr marL="0">
              <a:lnSpc>
                <a:spcPct val="107000"/>
              </a:lnSpc>
              <a:spcAft>
                <a:spcPts val="800"/>
              </a:spcAft>
            </a:pPr>
            <a:r>
              <a:rPr lang="fr-CA" sz="2400" b="1" dirty="0">
                <a:effectLst/>
                <a:latin typeface="Arial" panose="020B0604020202020204" pitchFamily="34" charset="0"/>
                <a:ea typeface="Calibri" panose="020F0502020204030204" pitchFamily="34" charset="0"/>
                <a:cs typeface="Times New Roman" panose="02020603050405020304" pitchFamily="18" charset="0"/>
              </a:rPr>
              <a:t>Si vous êtes confronté à une situation difficile :</a:t>
            </a:r>
            <a:endParaRPr lang="fr-C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fr-CA" sz="2400" b="1" dirty="0">
                <a:effectLst/>
                <a:latin typeface="Arial" panose="020B0604020202020204" pitchFamily="34" charset="0"/>
                <a:ea typeface="Calibri" panose="020F0502020204030204" pitchFamily="34" charset="0"/>
                <a:cs typeface="Times New Roman" panose="02020603050405020304" pitchFamily="18" charset="0"/>
              </a:rPr>
              <a:t>Continuez à témoigner de la reconnaissance pour le soutien du personnel de Walmart </a:t>
            </a:r>
            <a:endParaRPr lang="fr-C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fr-CA" sz="2400" b="1" dirty="0">
                <a:effectLst/>
                <a:latin typeface="Arial" panose="020B0604020202020204" pitchFamily="34" charset="0"/>
                <a:ea typeface="Calibri" panose="020F0502020204030204" pitchFamily="34" charset="0"/>
                <a:cs typeface="Times New Roman" panose="02020603050405020304" pitchFamily="18" charset="0"/>
              </a:rPr>
              <a:t>Rappelez-vous l’importance des retombées de la campagne pour la mission de la Croix-Rouge</a:t>
            </a:r>
          </a:p>
          <a:p>
            <a:pPr marL="342900" marR="0" lvl="0" indent="-342900" defTabSz="457200" eaLnBrk="1" fontAlgn="auto" latinLnBrk="0" hangingPunct="1">
              <a:lnSpc>
                <a:spcPct val="107000"/>
              </a:lnSpc>
              <a:spcBef>
                <a:spcPts val="0"/>
              </a:spcBef>
              <a:spcAft>
                <a:spcPts val="800"/>
              </a:spcAft>
              <a:buClrTx/>
              <a:buSzTx/>
              <a:buFont typeface="Symbol" panose="05050102010706020507" pitchFamily="18" charset="2"/>
              <a:buChar char=""/>
              <a:tabLst/>
              <a:defRPr/>
            </a:pPr>
            <a:r>
              <a:rPr lang="fr-CA" sz="2400" b="1" dirty="0">
                <a:effectLst/>
                <a:latin typeface="Arial" panose="020B0604020202020204" pitchFamily="34" charset="0"/>
                <a:ea typeface="Calibri" panose="020F0502020204030204" pitchFamily="34" charset="0"/>
                <a:cs typeface="Times New Roman" panose="02020603050405020304" pitchFamily="18" charset="0"/>
              </a:rPr>
              <a:t>Faites preuve de patience  </a:t>
            </a:r>
          </a:p>
          <a:p>
            <a:pPr marL="342900" lvl="0" indent="-342900">
              <a:lnSpc>
                <a:spcPct val="107000"/>
              </a:lnSpc>
              <a:spcAft>
                <a:spcPts val="800"/>
              </a:spcAft>
              <a:buFont typeface="Symbol" panose="05050102010706020507" pitchFamily="18" charset="2"/>
              <a:buChar char=""/>
            </a:pPr>
            <a:r>
              <a:rPr lang="fr-CA" sz="2400" b="1" dirty="0">
                <a:effectLst/>
                <a:latin typeface="Arial" panose="020B0604020202020204" pitchFamily="34" charset="0"/>
                <a:ea typeface="Calibri" panose="020F0502020204030204" pitchFamily="34" charset="0"/>
              </a:rPr>
              <a:t>Et n’oubliez pas qu’il y a toujours une solution à tout. Votre responsable de la campagne à la Croix-Rouge ainsi que vos collègues ambassadeurs se feront un plaisir de vous aider à la trouver.</a:t>
            </a:r>
            <a:endParaRPr lang="fr-CA" sz="2400" b="1" dirty="0"/>
          </a:p>
          <a:p>
            <a:pPr algn="l" rtl="0" fontAlgn="base">
              <a:buFont typeface="Arial" panose="020B0604020202020204" pitchFamily="34" charset="0"/>
              <a:buChar char="•"/>
            </a:pPr>
            <a:r>
              <a:rPr lang="en-CA" sz="2400" b="0" i="0" u="none" strike="noStrike" dirty="0">
                <a:solidFill>
                  <a:srgbClr val="000000"/>
                </a:solidFill>
                <a:effectLst/>
                <a:latin typeface="Helvetica Neue"/>
              </a:rPr>
              <a:t> </a:t>
            </a:r>
            <a:r>
              <a:rPr lang="en-US" sz="2400" b="0" i="0" u="none" strike="noStrike" dirty="0">
                <a:solidFill>
                  <a:srgbClr val="000000"/>
                </a:solidFill>
                <a:effectLst/>
                <a:latin typeface="Helvetica Neue"/>
              </a:rPr>
              <a:t> </a:t>
            </a:r>
            <a:endParaRPr lang="en-US" sz="2400" b="0" i="0" dirty="0">
              <a:solidFill>
                <a:srgbClr val="444444"/>
              </a:solidFill>
              <a:effectLst/>
              <a:latin typeface="Arial" panose="020B0604020202020204" pitchFamily="34" charset="0"/>
            </a:endParaRPr>
          </a:p>
          <a:p>
            <a:pPr marL="667832" indent="-667832">
              <a:buFont typeface="Arial"/>
              <a:buChar char="•"/>
            </a:pPr>
            <a:endParaRPr lang="en-US" dirty="0"/>
          </a:p>
          <a:p>
            <a:endParaRPr lang="en-US" dirty="0"/>
          </a:p>
        </p:txBody>
      </p:sp>
    </p:spTree>
    <p:extLst>
      <p:ext uri="{BB962C8B-B14F-4D97-AF65-F5344CB8AC3E}">
        <p14:creationId xmlns:p14="http://schemas.microsoft.com/office/powerpoint/2010/main" val="12800475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en-US" b="1" dirty="0"/>
              <a:t>.Jetons un coup </a:t>
            </a:r>
            <a:r>
              <a:rPr lang="en-US" b="1" dirty="0" err="1"/>
              <a:t>d’œil</a:t>
            </a:r>
            <a:r>
              <a:rPr lang="en-US" b="1" dirty="0"/>
              <a:t> sur </a:t>
            </a:r>
            <a:r>
              <a:rPr lang="en-US" b="1" dirty="0" err="1"/>
              <a:t>quelques</a:t>
            </a:r>
            <a:r>
              <a:rPr lang="en-US" b="1" dirty="0"/>
              <a:t> formulaires </a:t>
            </a:r>
            <a:r>
              <a:rPr lang="en-US" b="1" dirty="0" err="1"/>
              <a:t>utilisés</a:t>
            </a:r>
            <a:r>
              <a:rPr lang="en-US" b="1" dirty="0"/>
              <a:t> dans le cadre de </a:t>
            </a:r>
            <a:r>
              <a:rPr lang="en-US" b="1" dirty="0" err="1"/>
              <a:t>cette</a:t>
            </a:r>
            <a:r>
              <a:rPr lang="en-US" b="1" dirty="0"/>
              <a:t> </a:t>
            </a:r>
            <a:r>
              <a:rPr lang="en-US" b="1" dirty="0" err="1"/>
              <a:t>campagne</a:t>
            </a:r>
            <a:r>
              <a:rPr lang="en-US" b="1" dirty="0"/>
              <a:t>.</a:t>
            </a:r>
            <a:endParaRPr lang="en-CA" b="1" dirty="0"/>
          </a:p>
          <a:p>
            <a:endParaRPr lang="en-CA" dirty="0"/>
          </a:p>
        </p:txBody>
      </p:sp>
    </p:spTree>
    <p:extLst>
      <p:ext uri="{BB962C8B-B14F-4D97-AF65-F5344CB8AC3E}">
        <p14:creationId xmlns:p14="http://schemas.microsoft.com/office/powerpoint/2010/main" val="1127416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a:lnSpc>
                <a:spcPct val="107000"/>
              </a:lnSpc>
              <a:spcAft>
                <a:spcPts val="800"/>
              </a:spcAft>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Vous êtes nos yeux et nos oreilles, à chaque contact avec votre magasin, vous devez remplir le formulaire de suivi disponible sur le site des ambassadeurs. </a:t>
            </a:r>
          </a:p>
          <a:p>
            <a:pPr>
              <a:lnSpc>
                <a:spcPct val="107000"/>
              </a:lnSpc>
              <a:spcAft>
                <a:spcPts val="800"/>
              </a:spcAft>
              <a:tabLst>
                <a:tab pos="457200" algn="l"/>
              </a:tabLst>
            </a:pPr>
            <a:endParaRPr lang="fr-CA"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Pour:</a:t>
            </a:r>
          </a:p>
          <a:p>
            <a:pPr marL="342900" lvl="0" indent="-342900">
              <a:lnSpc>
                <a:spcPct val="107000"/>
              </a:lnSpc>
              <a:spcAft>
                <a:spcPts val="800"/>
              </a:spcAft>
              <a:buFont typeface="Arial" panose="020B0604020202020204" pitchFamily="34" charset="0"/>
              <a:buChar char="•"/>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Relayer les commentaires provenant des magasins</a:t>
            </a:r>
          </a:p>
          <a:p>
            <a:pPr marL="342900" lvl="0" indent="-342900">
              <a:lnSpc>
                <a:spcPct val="107000"/>
              </a:lnSpc>
              <a:spcAft>
                <a:spcPts val="800"/>
              </a:spcAft>
              <a:buFont typeface="Arial" panose="020B0604020202020204" pitchFamily="34" charset="0"/>
              <a:buChar char="•"/>
              <a:tabLst>
                <a:tab pos="457200" algn="l"/>
              </a:tabLst>
            </a:pPr>
            <a:r>
              <a:rPr lang="en-US" sz="2400" b="1" kern="100" dirty="0">
                <a:effectLst/>
                <a:latin typeface="Calibri" panose="020F0502020204030204" pitchFamily="34" charset="0"/>
                <a:ea typeface="Calibri" panose="020F0502020204030204" pitchFamily="34" charset="0"/>
                <a:cs typeface="Times New Roman" panose="02020603050405020304" pitchFamily="18" charset="0"/>
              </a:rPr>
              <a:t>Signaler les </a:t>
            </a:r>
            <a:r>
              <a:rPr lang="en-US" sz="2400" b="1" kern="100" dirty="0" err="1">
                <a:effectLst/>
                <a:latin typeface="Calibri" panose="020F0502020204030204" pitchFamily="34" charset="0"/>
                <a:ea typeface="Calibri" panose="020F0502020204030204" pitchFamily="34" charset="0"/>
                <a:cs typeface="Times New Roman" panose="02020603050405020304" pitchFamily="18" charset="0"/>
              </a:rPr>
              <a:t>problèmes</a:t>
            </a:r>
            <a:endParaRPr lang="fr-CA"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Et faire un compte rendu de l’utilisation des outils de la campagne</a:t>
            </a:r>
          </a:p>
          <a:p>
            <a:pPr>
              <a:lnSpc>
                <a:spcPct val="107000"/>
              </a:lnSpc>
              <a:spcAft>
                <a:spcPts val="800"/>
              </a:spcAft>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À la fin de la campagne, veuillez remplir le formulaire de demande de remboursement qui se trouve dans la section « ressources pour les ambassadeurs et ambassadrices » aussi  sur le site web des ambassadeurs. Envoyez-le ensuite par courriel à votre responsable de la campagne au plus tard le 8 septembre. Et n’oubliez pas que toutes les dépenses doivent être préapprouvées.</a:t>
            </a:r>
          </a:p>
          <a:p>
            <a:endParaRPr lang="en-CA" dirty="0"/>
          </a:p>
        </p:txBody>
      </p:sp>
    </p:spTree>
    <p:extLst>
      <p:ext uri="{BB962C8B-B14F-4D97-AF65-F5344CB8AC3E}">
        <p14:creationId xmlns:p14="http://schemas.microsoft.com/office/powerpoint/2010/main" val="31201761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a:lnSpc>
                <a:spcPct val="107000"/>
              </a:lnSpc>
              <a:spcAft>
                <a:spcPts val="1558"/>
              </a:spcAft>
            </a:pPr>
            <a:r>
              <a:rPr lang="fr-CA" sz="2000" b="1" dirty="0">
                <a:latin typeface="Arial" panose="020B0604020202020204" pitchFamily="34" charset="0"/>
                <a:ea typeface="Calibri" panose="020F0502020204030204" pitchFamily="34" charset="0"/>
                <a:cs typeface="Times New Roman" panose="02020603050405020304" pitchFamily="18" charset="0"/>
              </a:rPr>
              <a:t>Au programme, aujourd’hui, nous allons couvrir des sujets importants à propos de la campagne Walmart et du rôle d’ambassadeur de la Croix-Rouge canadienne. Plus précisément, nous parlerons de :</a:t>
            </a:r>
            <a:endParaRPr lang="fr-CA" sz="2000" b="1" dirty="0">
              <a:latin typeface="Calibri" panose="020F0502020204030204" pitchFamily="34" charset="0"/>
              <a:ea typeface="Calibri" panose="020F0502020204030204" pitchFamily="34" charset="0"/>
              <a:cs typeface="Times New Roman" panose="02020603050405020304" pitchFamily="18" charset="0"/>
            </a:endParaRPr>
          </a:p>
          <a:p>
            <a:endParaRPr lang="fr-CA" b="1" dirty="0">
              <a:solidFill>
                <a:srgbClr val="000000"/>
              </a:solidFill>
            </a:endParaRPr>
          </a:p>
          <a:p>
            <a:pPr marL="667832" indent="-667832">
              <a:lnSpc>
                <a:spcPct val="107000"/>
              </a:lnSpc>
              <a:buFont typeface="Symbol" panose="05050102010706020507" pitchFamily="18" charset="2"/>
              <a:buChar char=""/>
            </a:pPr>
            <a:r>
              <a:rPr lang="fr-CA" sz="2000" b="1" dirty="0">
                <a:latin typeface="Arial" panose="020B0604020202020204" pitchFamily="34" charset="0"/>
                <a:ea typeface="Calibri" panose="020F0502020204030204" pitchFamily="34" charset="0"/>
                <a:cs typeface="Times New Roman" panose="02020603050405020304" pitchFamily="18" charset="0"/>
              </a:rPr>
              <a:t>L’étape importante que nous franchissons cette année et l’objectif de la campagne 2023</a:t>
            </a:r>
            <a:endParaRPr lang="fr-CA" sz="2000" b="1" dirty="0">
              <a:latin typeface="Calibri" panose="020F0502020204030204" pitchFamily="34" charset="0"/>
              <a:ea typeface="Calibri" panose="020F0502020204030204" pitchFamily="34" charset="0"/>
              <a:cs typeface="Times New Roman" panose="02020603050405020304" pitchFamily="18" charset="0"/>
            </a:endParaRPr>
          </a:p>
          <a:p>
            <a:pPr marL="667832" indent="-667832">
              <a:lnSpc>
                <a:spcPct val="107000"/>
              </a:lnSpc>
              <a:buFont typeface="Symbol" panose="05050102010706020507" pitchFamily="18" charset="2"/>
              <a:buChar char=""/>
            </a:pPr>
            <a:r>
              <a:rPr lang="fr-CA" sz="2000" b="1" dirty="0">
                <a:latin typeface="Arial" panose="020B0604020202020204" pitchFamily="34" charset="0"/>
                <a:ea typeface="Calibri" panose="020F0502020204030204" pitchFamily="34" charset="0"/>
                <a:cs typeface="Times New Roman" panose="02020603050405020304" pitchFamily="18" charset="0"/>
              </a:rPr>
              <a:t>Vos responsabilités en tant qu’ambassadeur et le soutien sur lequel vous pourrez compter</a:t>
            </a:r>
            <a:endParaRPr lang="fr-CA" sz="2000" b="1" dirty="0">
              <a:latin typeface="Calibri" panose="020F0502020204030204" pitchFamily="34" charset="0"/>
              <a:ea typeface="Calibri" panose="020F0502020204030204" pitchFamily="34" charset="0"/>
              <a:cs typeface="Times New Roman" panose="02020603050405020304" pitchFamily="18" charset="0"/>
            </a:endParaRPr>
          </a:p>
          <a:p>
            <a:pPr marL="667832" indent="-667832">
              <a:lnSpc>
                <a:spcPct val="107000"/>
              </a:lnSpc>
              <a:spcAft>
                <a:spcPts val="1558"/>
              </a:spcAft>
              <a:buFont typeface="Symbol" panose="05050102010706020507" pitchFamily="18" charset="2"/>
              <a:buChar char=""/>
            </a:pPr>
            <a:r>
              <a:rPr lang="fr-CA" sz="2000" b="1" dirty="0">
                <a:latin typeface="Arial" panose="020B0604020202020204" pitchFamily="34" charset="0"/>
                <a:ea typeface="Calibri" panose="020F0502020204030204" pitchFamily="34" charset="0"/>
                <a:cs typeface="Times New Roman" panose="02020603050405020304" pitchFamily="18" charset="0"/>
              </a:rPr>
              <a:t>Le matériel qui sera utilisé pour la campagne cette année </a:t>
            </a:r>
          </a:p>
          <a:p>
            <a:pPr marL="667832" indent="-667832">
              <a:lnSpc>
                <a:spcPct val="107000"/>
              </a:lnSpc>
              <a:spcAft>
                <a:spcPts val="1558"/>
              </a:spcAft>
              <a:buFont typeface="Symbol" panose="05050102010706020507" pitchFamily="18" charset="2"/>
              <a:buChar char=""/>
            </a:pPr>
            <a:r>
              <a:rPr lang="fr-CA" sz="2000" b="1" dirty="0">
                <a:latin typeface="Arial" panose="020B0604020202020204" pitchFamily="34" charset="0"/>
                <a:ea typeface="Calibri" panose="020F0502020204030204" pitchFamily="34" charset="0"/>
                <a:cs typeface="Times New Roman" panose="02020603050405020304" pitchFamily="18" charset="0"/>
              </a:rPr>
              <a:t>L’importance de cette </a:t>
            </a:r>
            <a:r>
              <a:rPr lang="fr-CA" sz="2000" b="1" dirty="0">
                <a:latin typeface="Arial" panose="020B0604020202020204" pitchFamily="34" charset="0"/>
                <a:ea typeface="Calibri" panose="020F0502020204030204" pitchFamily="34" charset="0"/>
              </a:rPr>
              <a:t>campagne pour la Croix-Rouge canadienne</a:t>
            </a:r>
            <a:endParaRPr lang="fr-CA" b="1" dirty="0">
              <a:solidFill>
                <a:srgbClr val="000000"/>
              </a:solidFill>
            </a:endParaRPr>
          </a:p>
          <a:p>
            <a:endParaRPr lang="fr-CA" b="1" dirty="0">
              <a:solidFill>
                <a:srgbClr val="000000"/>
              </a:solidFill>
            </a:endParaRPr>
          </a:p>
          <a:p>
            <a:pPr>
              <a:lnSpc>
                <a:spcPct val="107000"/>
              </a:lnSpc>
            </a:pPr>
            <a:r>
              <a:rPr lang="fr-CA" sz="2000" b="1" dirty="0">
                <a:latin typeface="Arial" panose="020B0604020202020204" pitchFamily="34" charset="0"/>
                <a:ea typeface="Calibri" panose="020F0502020204030204" pitchFamily="34" charset="0"/>
              </a:rPr>
              <a:t>Sans plus tarder, entrons dans le vif du sujet.</a:t>
            </a:r>
            <a:endParaRPr lang="fr-CA" b="1" dirty="0">
              <a:solidFill>
                <a:srgbClr val="000000"/>
              </a:solidFill>
            </a:endParaRPr>
          </a:p>
          <a:p>
            <a:endParaRPr lang="en-CA" dirty="0">
              <a:solidFill>
                <a:srgbClr val="000000"/>
              </a:solidFill>
            </a:endParaRPr>
          </a:p>
        </p:txBody>
      </p:sp>
    </p:spTree>
    <p:extLst>
      <p:ext uri="{BB962C8B-B14F-4D97-AF65-F5344CB8AC3E}">
        <p14:creationId xmlns:p14="http://schemas.microsoft.com/office/powerpoint/2010/main" val="20529012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a:lnSpc>
                <a:spcPct val="107000"/>
              </a:lnSpc>
              <a:spcAft>
                <a:spcPts val="800"/>
              </a:spcAft>
              <a:tabLst>
                <a:tab pos="457200" algn="l"/>
              </a:tabLst>
            </a:pPr>
            <a:r>
              <a:rPr lang="fr-CA" sz="2800" b="1" kern="100" dirty="0">
                <a:effectLst/>
                <a:latin typeface="Calibri" panose="020F0502020204030204" pitchFamily="34" charset="0"/>
                <a:ea typeface="Calibri" panose="020F0502020204030204" pitchFamily="34" charset="0"/>
                <a:cs typeface="Times New Roman" panose="02020603050405020304" pitchFamily="18" charset="0"/>
              </a:rPr>
              <a:t>La thématique de la campagne 2023 est « Soyez là pour votre communauté »</a:t>
            </a:r>
          </a:p>
          <a:p>
            <a:pPr>
              <a:lnSpc>
                <a:spcPct val="107000"/>
              </a:lnSpc>
              <a:spcAft>
                <a:spcPts val="800"/>
              </a:spcAft>
              <a:tabLst>
                <a:tab pos="457200" algn="l"/>
              </a:tabLst>
            </a:pPr>
            <a:endParaRPr lang="fr-CA" sz="2800" b="1" kern="100" dirty="0">
              <a:effectLst/>
              <a:latin typeface="Calibri" panose="020F0502020204030204" pitchFamily="34" charset="0"/>
              <a:ea typeface="Calibri" panose="020F0502020204030204" pitchFamily="34" charset="0"/>
              <a:cs typeface="Times New Roman" panose="02020603050405020304" pitchFamily="18" charset="0"/>
            </a:endParaRPr>
          </a:p>
          <a:p>
            <a:pPr algn="l" rtl="0" fontAlgn="base"/>
            <a:r>
              <a:rPr lang="fr-CA" sz="2400" b="1" i="0" u="none" strike="noStrike" dirty="0">
                <a:solidFill>
                  <a:srgbClr val="000000"/>
                </a:solidFill>
                <a:effectLst/>
                <a:latin typeface="Calibri" panose="020F0502020204030204" pitchFamily="34" charset="0"/>
              </a:rPr>
              <a:t>Essentiellement, par le biais du matériel de la campagne, nous demandons aux clients et clientes de Walmart d’être là pour leur communauté en faisant un don à leur magasin Walmart.</a:t>
            </a:r>
            <a:endParaRPr lang="en-US" sz="2400" b="1" i="0" dirty="0">
              <a:solidFill>
                <a:srgbClr val="444444"/>
              </a:solidFill>
              <a:effectLst/>
              <a:latin typeface="Calibri" panose="020F0502020204030204" pitchFamily="34" charset="0"/>
            </a:endParaRPr>
          </a:p>
          <a:p>
            <a:pPr>
              <a:lnSpc>
                <a:spcPct val="107000"/>
              </a:lnSpc>
              <a:spcAft>
                <a:spcPts val="800"/>
              </a:spcAft>
              <a:tabLst>
                <a:tab pos="457200" algn="l"/>
              </a:tabLst>
            </a:pPr>
            <a:endParaRPr lang="fr-CA" sz="2800" b="1"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fr-CA" sz="2800" b="1"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r>
              <a:rPr lang="fr-CA" sz="2800" b="1" kern="100" dirty="0">
                <a:effectLst/>
                <a:latin typeface="Calibri" panose="020F0502020204030204" pitchFamily="34" charset="0"/>
                <a:ea typeface="Calibri" panose="020F0502020204030204" pitchFamily="34" charset="0"/>
                <a:cs typeface="Times New Roman" panose="02020603050405020304" pitchFamily="18" charset="0"/>
              </a:rPr>
              <a:t>Jetons un coup d'œil sur le matériel de campagne de cette année.</a:t>
            </a:r>
          </a:p>
          <a:p>
            <a:pPr>
              <a:defRPr/>
            </a:pPr>
            <a:endParaRPr lang="en-CA" dirty="0">
              <a:solidFill>
                <a:srgbClr val="000000"/>
              </a:solidFill>
              <a:ea typeface="Bogle"/>
              <a:cs typeface="Bogle"/>
            </a:endParaRPr>
          </a:p>
        </p:txBody>
      </p:sp>
    </p:spTree>
    <p:extLst>
      <p:ext uri="{BB962C8B-B14F-4D97-AF65-F5344CB8AC3E}">
        <p14:creationId xmlns:p14="http://schemas.microsoft.com/office/powerpoint/2010/main" val="20897125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fr-CA" sz="2200" b="1" noProof="0" dirty="0">
                <a:effectLst/>
                <a:latin typeface="Helvetica Neue"/>
                <a:ea typeface="Helvetica Neue"/>
                <a:cs typeface="Helvetica Neue"/>
                <a:sym typeface="Helvetica Neue"/>
              </a:rPr>
              <a:t>Matériel promotionnel produit par Walmart</a:t>
            </a:r>
          </a:p>
          <a:p>
            <a:pPr marL="0" indent="0">
              <a:buFont typeface="Arial" panose="020B0604020202020204" pitchFamily="34" charset="0"/>
              <a:buNone/>
            </a:pPr>
            <a:endParaRPr lang="fr-CA" sz="2200" b="1" noProof="0" dirty="0">
              <a:effectLst/>
              <a:latin typeface="Helvetica Neue"/>
              <a:ea typeface="Helvetica Neue"/>
              <a:cs typeface="Helvetica Neue"/>
              <a:sym typeface="Helvetica Neue"/>
            </a:endParaRPr>
          </a:p>
          <a:p>
            <a:pPr marL="0" indent="0">
              <a:buFont typeface="Arial" panose="020B0604020202020204" pitchFamily="34" charset="0"/>
              <a:buNone/>
            </a:pPr>
            <a:r>
              <a:rPr lang="fr-CA" sz="2200" noProof="0" dirty="0">
                <a:effectLst/>
                <a:latin typeface="Helvetica Neue"/>
                <a:ea typeface="Helvetica Neue"/>
                <a:cs typeface="Helvetica Neue"/>
                <a:sym typeface="Helvetica Neue"/>
              </a:rPr>
              <a:t>Les éléments suivants ont été conçus par la Croix-Rouge canadienne, imprimés par Walmart et distribués dans leurs magasins avant la campagne </a:t>
            </a:r>
            <a:r>
              <a:rPr lang="fr-CA" sz="2200" strike="sngStrike" noProof="0" dirty="0">
                <a:effectLst/>
                <a:latin typeface="Helvetica Neue"/>
                <a:ea typeface="Helvetica Neue"/>
                <a:cs typeface="Helvetica Neue"/>
                <a:sym typeface="Helvetica Neue"/>
              </a:rPr>
              <a:t>au moyen du service de messagerie interne (Blue Bag). </a:t>
            </a:r>
          </a:p>
          <a:p>
            <a:pPr marL="342900" indent="-342900" algn="l">
              <a:buFont typeface="Arial" panose="020B0604020202020204" pitchFamily="34" charset="0"/>
              <a:buChar char="•"/>
            </a:pPr>
            <a:r>
              <a:rPr lang="fr-CA" b="1" noProof="0" dirty="0"/>
              <a:t>Affiches autocollantes : </a:t>
            </a:r>
            <a:r>
              <a:rPr lang="fr-CA" b="0" noProof="0" dirty="0"/>
              <a:t>c</a:t>
            </a:r>
            <a:r>
              <a:rPr lang="fr-CA" noProof="0" dirty="0"/>
              <a:t>es affiches avec le visuel de la campagne seront placées au-dessus de chaque caisse, sur le caisson lumineux.</a:t>
            </a:r>
          </a:p>
          <a:p>
            <a:pPr marL="342900" indent="-342900" algn="l">
              <a:buFont typeface="Arial" panose="020B0604020202020204" pitchFamily="34" charset="0"/>
              <a:buChar char="•"/>
            </a:pPr>
            <a:r>
              <a:rPr lang="fr-CA" sz="2200" b="1" noProof="0" dirty="0">
                <a:effectLst/>
                <a:latin typeface="Helvetica Neue"/>
                <a:ea typeface="Helvetica Neue"/>
                <a:cs typeface="Helvetica Neue"/>
                <a:sym typeface="Helvetica Neue"/>
              </a:rPr>
              <a:t>Affiches pour les caisses : </a:t>
            </a:r>
            <a:r>
              <a:rPr lang="fr-CA" sz="2200" noProof="0" dirty="0">
                <a:effectLst/>
                <a:latin typeface="Helvetica Neue"/>
                <a:ea typeface="Helvetica Neue"/>
                <a:cs typeface="Helvetica Neue"/>
                <a:sym typeface="Helvetica Neue"/>
              </a:rPr>
              <a:t>ces affiches d’information seront placées près des caisses.</a:t>
            </a:r>
          </a:p>
          <a:p>
            <a:pPr marL="0" indent="0">
              <a:buFont typeface="Arial,Sans-Serif"/>
              <a:buNone/>
            </a:pPr>
            <a:br>
              <a:rPr lang="en-US" dirty="0"/>
            </a:br>
            <a:endParaRPr lang="en-US" dirty="0">
              <a:cs typeface="Calibri"/>
            </a:endParaRPr>
          </a:p>
          <a:p>
            <a:endParaRPr lang="en-US" dirty="0">
              <a:cs typeface="Calibri"/>
            </a:endParaRPr>
          </a:p>
        </p:txBody>
      </p:sp>
    </p:spTree>
    <p:extLst>
      <p:ext uri="{BB962C8B-B14F-4D97-AF65-F5344CB8AC3E}">
        <p14:creationId xmlns:p14="http://schemas.microsoft.com/office/powerpoint/2010/main" val="2298700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a:r>
              <a:rPr lang="fr-CA" b="1" noProof="0" dirty="0">
                <a:latin typeface="Arial" panose="020B0604020202020204" pitchFamily="34" charset="0"/>
                <a:cs typeface="Arial" panose="020B0604020202020204" pitchFamily="34" charset="0"/>
              </a:rPr>
              <a:t>Affiche d’objectif : </a:t>
            </a:r>
            <a:r>
              <a:rPr lang="fr-CA" b="0" noProof="0" dirty="0">
                <a:latin typeface="Arial" panose="020B0604020202020204" pitchFamily="34" charset="0"/>
                <a:cs typeface="Arial" panose="020B0604020202020204" pitchFamily="34" charset="0"/>
              </a:rPr>
              <a:t>cette affiche contient </a:t>
            </a:r>
            <a:r>
              <a:rPr lang="fr-CA" noProof="0" dirty="0">
                <a:latin typeface="Arial" panose="020B0604020202020204" pitchFamily="34" charset="0"/>
                <a:cs typeface="Arial" panose="020B0604020202020204" pitchFamily="34" charset="0"/>
              </a:rPr>
              <a:t>un thermomètre pour indiquer le montant total des dons recueillis, elle permet aux associé(e)s de suivre la progression de la campagne de leur magasin vers l’atteinte de leur objectif.</a:t>
            </a:r>
          </a:p>
          <a:p>
            <a:pPr lvl="0"/>
            <a:endParaRPr lang="fr-CA" noProof="0" dirty="0">
              <a:latin typeface="Arial" panose="020B0604020202020204" pitchFamily="34" charset="0"/>
              <a:cs typeface="Arial" panose="020B0604020202020204" pitchFamily="34" charset="0"/>
            </a:endParaRPr>
          </a:p>
          <a:p>
            <a:pPr marL="0" marR="0" lvl="0" indent="0" defTabSz="457200" rtl="0" eaLnBrk="1" fontAlgn="auto" latinLnBrk="0" hangingPunct="1">
              <a:lnSpc>
                <a:spcPct val="117999"/>
              </a:lnSpc>
              <a:spcBef>
                <a:spcPts val="0"/>
              </a:spcBef>
              <a:spcAft>
                <a:spcPts val="0"/>
              </a:spcAft>
              <a:buClrTx/>
              <a:buSzTx/>
              <a:buFontTx/>
              <a:buNone/>
              <a:tabLst/>
              <a:defRPr/>
            </a:pPr>
            <a:r>
              <a:rPr lang="fr-CA" sz="2000" b="1" noProof="0" dirty="0"/>
              <a:t>Affiche de remerciement : </a:t>
            </a:r>
            <a:r>
              <a:rPr lang="fr-CA" sz="2000" b="0" noProof="0" dirty="0"/>
              <a:t>cette affiche contient un espace vide dans lequel le ou la responsable de la campagne en magasin peut inscrire le montant total des dons recueillis dans son magasin afin de remercier </a:t>
            </a:r>
            <a:r>
              <a:rPr lang="fr-CA" sz="2000" noProof="0" dirty="0"/>
              <a:t>les clients, clientes et les associé(e)s pour leur soutien pendant et après la campagne.</a:t>
            </a:r>
          </a:p>
          <a:p>
            <a:endParaRPr lang="en-CA" dirty="0"/>
          </a:p>
          <a:p>
            <a:endParaRPr lang="fr-CA" dirty="0"/>
          </a:p>
        </p:txBody>
      </p:sp>
    </p:spTree>
    <p:extLst>
      <p:ext uri="{BB962C8B-B14F-4D97-AF65-F5344CB8AC3E}">
        <p14:creationId xmlns:p14="http://schemas.microsoft.com/office/powerpoint/2010/main" val="21595476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7999"/>
              </a:lnSpc>
              <a:spcBef>
                <a:spcPts val="0"/>
              </a:spcBef>
              <a:spcAft>
                <a:spcPts val="0"/>
              </a:spcAft>
              <a:buClr>
                <a:srgbClr val="000000"/>
              </a:buClr>
              <a:buSzPts val="1400"/>
              <a:buFont typeface="Arial"/>
              <a:buNone/>
              <a:tabLst/>
              <a:defRPr/>
            </a:pPr>
            <a:r>
              <a:rPr lang="fr-CA" sz="2000" dirty="0"/>
              <a:t>Ce matériel a été créé par la Croix-Rouge. Il sera expédié aux magasins Walmart </a:t>
            </a:r>
            <a:r>
              <a:rPr lang="fr-CA" sz="2000" noProof="0" dirty="0">
                <a:effectLst/>
                <a:latin typeface="Helvetica Neue"/>
                <a:ea typeface="Helvetica Neue"/>
                <a:cs typeface="Helvetica Neue"/>
                <a:sym typeface="Helvetica Neue"/>
              </a:rPr>
              <a:t>au plus tard le 23 juin. </a:t>
            </a:r>
          </a:p>
          <a:p>
            <a:pPr marL="0" indent="0"/>
            <a:endParaRPr lang="fr-CA" sz="2000" dirty="0"/>
          </a:p>
          <a:p>
            <a:pPr marL="342900" indent="-342900">
              <a:buFont typeface="Arial" panose="020B0604020202020204" pitchFamily="34" charset="0"/>
              <a:buChar char="•"/>
            </a:pPr>
            <a:r>
              <a:rPr lang="fr-CA" sz="2400" b="1" noProof="0" dirty="0"/>
              <a:t>Guide de la campagne : </a:t>
            </a:r>
            <a:r>
              <a:rPr lang="fr-CA" sz="2400" noProof="0" dirty="0"/>
              <a:t>tout ce dont le responsable de la campagne en magasin a besoin de savoir</a:t>
            </a:r>
          </a:p>
          <a:p>
            <a:pPr marL="342900" indent="-342900">
              <a:buFont typeface="Arial" panose="020B0604020202020204" pitchFamily="34" charset="0"/>
              <a:buChar char="•"/>
            </a:pPr>
            <a:r>
              <a:rPr lang="fr-CA" sz="2400" b="1" noProof="0" dirty="0"/>
              <a:t>Petit guide de référence :</a:t>
            </a:r>
            <a:r>
              <a:rPr lang="fr-CA" sz="2400" noProof="0" dirty="0"/>
              <a:t> un résumé du grand guide</a:t>
            </a:r>
          </a:p>
          <a:p>
            <a:pPr marL="342900" indent="-342900">
              <a:buFont typeface="Arial" panose="020B0604020202020204" pitchFamily="34" charset="0"/>
              <a:buChar char="•"/>
            </a:pPr>
            <a:r>
              <a:rPr lang="fr-CA" sz="2400" b="1" noProof="0" dirty="0"/>
              <a:t>Un lot de 100 macarons</a:t>
            </a:r>
            <a:endParaRPr lang="en-US" sz="2400" dirty="0"/>
          </a:p>
          <a:p>
            <a:pPr algn="l"/>
            <a:endParaRPr lang="en-US" dirty="0"/>
          </a:p>
          <a:p>
            <a:r>
              <a:rPr lang="fr-CA" noProof="0" dirty="0"/>
              <a:t>. </a:t>
            </a:r>
          </a:p>
          <a:p>
            <a:pPr algn="l"/>
            <a:endParaRPr lang="en-US" dirty="0"/>
          </a:p>
          <a:p>
            <a:endParaRPr lang="en-US" dirty="0"/>
          </a:p>
          <a:p>
            <a:endParaRPr lang="en-US" dirty="0"/>
          </a:p>
          <a:p>
            <a:endParaRPr lang="en-US" dirty="0"/>
          </a:p>
        </p:txBody>
      </p:sp>
    </p:spTree>
    <p:extLst>
      <p:ext uri="{BB962C8B-B14F-4D97-AF65-F5344CB8AC3E}">
        <p14:creationId xmlns:p14="http://schemas.microsoft.com/office/powerpoint/2010/main" val="2174575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marL="0">
              <a:lnSpc>
                <a:spcPct val="107000"/>
              </a:lnSpc>
              <a:spcAft>
                <a:spcPts val="800"/>
              </a:spcAft>
            </a:pPr>
            <a:r>
              <a:rPr lang="fr-CA" sz="2400" dirty="0">
                <a:effectLst/>
                <a:latin typeface="Arial" panose="020B0604020202020204" pitchFamily="34" charset="0"/>
                <a:ea typeface="Calibri" panose="020F0502020204030204" pitchFamily="34" charset="0"/>
                <a:cs typeface="Times New Roman" panose="02020603050405020304" pitchFamily="18" charset="0"/>
              </a:rPr>
              <a:t>Walmart propose également certains éléments </a:t>
            </a:r>
            <a:r>
              <a:rPr lang="fr-CA" sz="2400" strike="sngStrike" dirty="0">
                <a:effectLst/>
                <a:latin typeface="Arial" panose="020B0604020202020204" pitchFamily="34" charset="0"/>
                <a:ea typeface="Calibri" panose="020F0502020204030204" pitchFamily="34" charset="0"/>
                <a:cs typeface="Times New Roman" panose="02020603050405020304" pitchFamily="18" charset="0"/>
              </a:rPr>
              <a:t>de la campagne </a:t>
            </a:r>
            <a:r>
              <a:rPr lang="fr-CA" sz="2400" dirty="0">
                <a:effectLst/>
                <a:latin typeface="Arial" panose="020B0604020202020204" pitchFamily="34" charset="0"/>
                <a:ea typeface="Calibri" panose="020F0502020204030204" pitchFamily="34" charset="0"/>
                <a:cs typeface="Times New Roman" panose="02020603050405020304" pitchFamily="18" charset="0"/>
              </a:rPr>
              <a:t>sur son intranet (The Wire) :</a:t>
            </a:r>
            <a:endParaRPr lang="fr-CA"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fr-CA" sz="2400" b="1" dirty="0">
                <a:effectLst/>
                <a:latin typeface="Arial" panose="020B0604020202020204" pitchFamily="34" charset="0"/>
                <a:ea typeface="Calibri" panose="020F0502020204030204" pitchFamily="34" charset="0"/>
                <a:cs typeface="Times New Roman" panose="02020603050405020304" pitchFamily="18" charset="0"/>
              </a:rPr>
              <a:t>Vidéo de la campagne </a:t>
            </a:r>
          </a:p>
          <a:p>
            <a:pPr marL="342900" lvl="0" indent="-342900">
              <a:lnSpc>
                <a:spcPct val="107000"/>
              </a:lnSpc>
              <a:spcAft>
                <a:spcPts val="800"/>
              </a:spcAft>
              <a:buFont typeface="Arial" panose="020B0604020202020204" pitchFamily="34" charset="0"/>
              <a:buChar char="•"/>
              <a:tabLst>
                <a:tab pos="457200" algn="l"/>
              </a:tabLst>
            </a:pPr>
            <a:r>
              <a:rPr lang="fr-CA" sz="2400" b="1" dirty="0">
                <a:effectLst/>
                <a:latin typeface="Arial" panose="020B0604020202020204" pitchFamily="34" charset="0"/>
                <a:ea typeface="Calibri" panose="020F0502020204030204" pitchFamily="34" charset="0"/>
                <a:cs typeface="Times New Roman" panose="02020603050405020304" pitchFamily="18" charset="0"/>
              </a:rPr>
              <a:t>Affiche promotionnelle modifiable </a:t>
            </a:r>
          </a:p>
          <a:p>
            <a:pPr marL="342900" lvl="0" indent="-342900">
              <a:lnSpc>
                <a:spcPct val="107000"/>
              </a:lnSpc>
              <a:spcAft>
                <a:spcPts val="800"/>
              </a:spcAft>
              <a:buFont typeface="Arial" panose="020B0604020202020204" pitchFamily="34" charset="0"/>
              <a:buChar char="•"/>
              <a:tabLst>
                <a:tab pos="457200" algn="l"/>
              </a:tabLst>
            </a:pPr>
            <a:r>
              <a:rPr lang="fr-CA" sz="2400" b="1" dirty="0">
                <a:effectLst/>
                <a:latin typeface="Arial" panose="020B0604020202020204" pitchFamily="34" charset="0"/>
                <a:ea typeface="Calibri" panose="020F0502020204030204" pitchFamily="34" charset="0"/>
                <a:cs typeface="Times New Roman" panose="02020603050405020304" pitchFamily="18" charset="0"/>
              </a:rPr>
              <a:t>Infolettres de la campagne : elles sont un excellent moyen de motiver les associés.</a:t>
            </a:r>
            <a:endParaRPr lang="en-CA" sz="2400" dirty="0"/>
          </a:p>
          <a:p>
            <a:pPr marL="342900" lvl="0" indent="-342900">
              <a:lnSpc>
                <a:spcPct val="107000"/>
              </a:lnSpc>
              <a:spcAft>
                <a:spcPts val="800"/>
              </a:spcAft>
              <a:buFont typeface="Arial" panose="020B0604020202020204" pitchFamily="34" charset="0"/>
              <a:buChar char="•"/>
              <a:tabLst>
                <a:tab pos="457200" algn="l"/>
              </a:tabLst>
            </a:pPr>
            <a:endParaRPr lang="en-US" sz="2400" b="1" dirty="0"/>
          </a:p>
          <a:p>
            <a:endParaRPr lang="en-CA" dirty="0"/>
          </a:p>
        </p:txBody>
      </p:sp>
    </p:spTree>
    <p:extLst>
      <p:ext uri="{BB962C8B-B14F-4D97-AF65-F5344CB8AC3E}">
        <p14:creationId xmlns:p14="http://schemas.microsoft.com/office/powerpoint/2010/main" val="5077605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endParaRPr lang="en-CA" dirty="0"/>
          </a:p>
        </p:txBody>
      </p:sp>
    </p:spTree>
    <p:extLst>
      <p:ext uri="{BB962C8B-B14F-4D97-AF65-F5344CB8AC3E}">
        <p14:creationId xmlns:p14="http://schemas.microsoft.com/office/powerpoint/2010/main" val="29386968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a:lnSpc>
                <a:spcPct val="107000"/>
              </a:lnSpc>
              <a:spcAft>
                <a:spcPts val="800"/>
              </a:spcAft>
              <a:tabLst>
                <a:tab pos="457200" algn="l"/>
              </a:tabLst>
            </a:pPr>
            <a:r>
              <a:rPr lang="fr-CA" sz="2400" kern="100" dirty="0">
                <a:effectLst/>
                <a:latin typeface="Calibri" panose="020F0502020204030204" pitchFamily="34" charset="0"/>
                <a:ea typeface="Calibri" panose="020F0502020204030204" pitchFamily="34" charset="0"/>
                <a:cs typeface="Times New Roman" panose="02020603050405020304" pitchFamily="18" charset="0"/>
              </a:rPr>
              <a:t>Temps alloué - vidéo – 3:50</a:t>
            </a:r>
          </a:p>
          <a:p>
            <a:pPr>
              <a:lnSpc>
                <a:spcPct val="107000"/>
              </a:lnSpc>
              <a:spcAft>
                <a:spcPts val="800"/>
              </a:spcAft>
              <a:tabLst>
                <a:tab pos="457200" algn="l"/>
              </a:tabLst>
            </a:pPr>
            <a:r>
              <a:rPr lang="fr-CA"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r>
              <a:rPr lang="fr-CA" sz="2400" kern="100" dirty="0">
                <a:effectLst/>
                <a:latin typeface="Calibri" panose="020F0502020204030204" pitchFamily="34" charset="0"/>
                <a:ea typeface="Calibri" panose="020F0502020204030204" pitchFamily="34" charset="0"/>
                <a:cs typeface="Times New Roman" panose="02020603050405020304" pitchFamily="18" charset="0"/>
              </a:rPr>
              <a:t>Les fonds recueillis dans le cadre de la campagne Walmart sont affectés aux interventions lors de situations d’urgence dans l’ensemble du Canada. Votre rôle d’ambassadeur ou ambassadrice est essentiel pour permettre à la Croix-Rouge canadienne d’être toujours prête à venir en aide à une personne qui a besoin de soutien à la suite d’une situation d’urgence au pays. Nos bénévoles spécialement formé(e)s et dévoué(e)s fournissent de la nourriture, de l’hébergement de secours, des vêtements, une aide financière et d’autres articles essentiels aux personnes ou aux familles touchées par un incendie résidentiel ou une situation d’urgence de grande envergure. Cette brève vidéo montre comment la Croix-Rouge canadienne et Walmart Canada travaillent ensemble pour être là pour nos communautés qui ont besoin de soutien.</a:t>
            </a:r>
          </a:p>
          <a:p>
            <a:pPr>
              <a:lnSpc>
                <a:spcPct val="107000"/>
              </a:lnSpc>
              <a:spcAft>
                <a:spcPts val="800"/>
              </a:spcAft>
              <a:tabLst>
                <a:tab pos="457200" algn="l"/>
              </a:tabLst>
            </a:pPr>
            <a:r>
              <a:rPr lang="fr-CA"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r>
              <a:rPr lang="fr-CA" sz="2400" b="1" i="1" kern="100" dirty="0">
                <a:effectLst/>
                <a:latin typeface="Calibri" panose="020F0502020204030204" pitchFamily="34" charset="0"/>
                <a:ea typeface="Calibri" panose="020F0502020204030204" pitchFamily="34" charset="0"/>
                <a:cs typeface="Times New Roman" panose="02020603050405020304" pitchFamily="18" charset="0"/>
              </a:rPr>
              <a:t>Diffuser la vidéo</a:t>
            </a:r>
          </a:p>
          <a:p>
            <a:pPr>
              <a:lnSpc>
                <a:spcPct val="107000"/>
              </a:lnSpc>
              <a:spcAft>
                <a:spcPts val="800"/>
              </a:spcAft>
              <a:tabLst>
                <a:tab pos="457200" algn="l"/>
              </a:tabLst>
            </a:pPr>
            <a:endParaRPr lang="fr-CA" sz="24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fr-CA" sz="2400" kern="100" dirty="0">
                <a:effectLst/>
                <a:latin typeface="Calibri" panose="020F0502020204030204" pitchFamily="34" charset="0"/>
                <a:ea typeface="Calibri" panose="020F0502020204030204" pitchFamily="34" charset="0"/>
                <a:cs typeface="Times New Roman" panose="02020603050405020304" pitchFamily="18" charset="0"/>
              </a:rPr>
              <a:t>Cette vidéo nous rappelle à quel point la présence des bénévoles de la Croix-Rouge canadienne est importante dans les moments critiques. Merci de contribuer à notre mission en acceptant d’être d’ambassadeur pour la campagne Walmart.</a:t>
            </a:r>
          </a:p>
          <a:p>
            <a:pPr>
              <a:lnSpc>
                <a:spcPct val="107000"/>
              </a:lnSpc>
              <a:spcAft>
                <a:spcPts val="800"/>
              </a:spcAft>
              <a:tabLst>
                <a:tab pos="457200" algn="l"/>
              </a:tabLst>
            </a:pPr>
            <a:r>
              <a:rPr lang="fr-CA" sz="2400"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r>
              <a:rPr lang="fr-CA" sz="2400" b="1" strike="sngStrike" kern="100" dirty="0">
                <a:effectLst/>
                <a:latin typeface="Calibri" panose="020F0502020204030204" pitchFamily="34" charset="0"/>
                <a:ea typeface="Calibri" panose="020F0502020204030204" pitchFamily="34" charset="0"/>
                <a:cs typeface="Times New Roman" panose="02020603050405020304" pitchFamily="18" charset="0"/>
              </a:rPr>
              <a:t>Sondage facultatif : </a:t>
            </a:r>
            <a:endParaRPr lang="fr-CA" sz="2400" strike="sngStrike"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457200" algn="l"/>
              </a:tabLst>
            </a:pPr>
            <a:r>
              <a:rPr lang="fr-CA" sz="2400" strike="sngStrike" kern="100" dirty="0">
                <a:effectLst/>
                <a:latin typeface="Calibri" panose="020F0502020204030204" pitchFamily="34" charset="0"/>
                <a:ea typeface="Calibri" panose="020F0502020204030204" pitchFamily="34" charset="0"/>
                <a:cs typeface="Times New Roman" panose="02020603050405020304" pitchFamily="18" charset="0"/>
              </a:rPr>
              <a:t>En un mot, qu’attendez-vous le plus de votre rôle d’ambassadeur ou ambassadrice pour la campagne Walmart?  </a:t>
            </a:r>
          </a:p>
          <a:p>
            <a:pPr>
              <a:lnSpc>
                <a:spcPct val="107000"/>
              </a:lnSpc>
              <a:spcAft>
                <a:spcPts val="800"/>
              </a:spcAft>
              <a:tabLst>
                <a:tab pos="457200" algn="l"/>
              </a:tabLst>
            </a:pPr>
            <a:r>
              <a:rPr lang="fr-CA" sz="2400" strike="sngStrike" kern="100" dirty="0">
                <a:effectLst/>
                <a:latin typeface="Calibri" panose="020F0502020204030204" pitchFamily="34" charset="0"/>
                <a:ea typeface="Calibri" panose="020F0502020204030204" pitchFamily="34" charset="0"/>
                <a:cs typeface="Times New Roman" panose="02020603050405020304" pitchFamily="18" charset="0"/>
              </a:rPr>
              <a:t> </a:t>
            </a:r>
          </a:p>
          <a:p>
            <a:r>
              <a:rPr lang="fr-CA" sz="2400" strike="sngStrike" dirty="0">
                <a:effectLst/>
                <a:latin typeface="Calibri" panose="020F0502020204030204" pitchFamily="34" charset="0"/>
                <a:ea typeface="Calibri" panose="020F0502020204030204" pitchFamily="34" charset="0"/>
                <a:cs typeface="Times New Roman" panose="02020603050405020304" pitchFamily="18" charset="0"/>
              </a:rPr>
              <a:t>Merci pour vos réponses. Vous pouvez compter sur nous pour vous soutenir et faire en sorte que votre expérience soit la plus gratifiante possible.</a:t>
            </a:r>
            <a:endParaRPr lang="en-US" strike="sngStrike" dirty="0">
              <a:latin typeface="Calibri"/>
              <a:cs typeface="Calibri"/>
            </a:endParaRPr>
          </a:p>
          <a:p>
            <a:pPr>
              <a:lnSpc>
                <a:spcPct val="107000"/>
              </a:lnSpc>
              <a:spcAft>
                <a:spcPts val="798"/>
              </a:spcAft>
              <a:tabLst>
                <a:tab pos="456103" algn="l"/>
              </a:tabLst>
            </a:pPr>
            <a:endParaRPr lang="en-US" dirty="0">
              <a:latin typeface="Calibri"/>
              <a:cs typeface="Calibri"/>
            </a:endParaRPr>
          </a:p>
        </p:txBody>
      </p:sp>
    </p:spTree>
    <p:extLst>
      <p:ext uri="{BB962C8B-B14F-4D97-AF65-F5344CB8AC3E}">
        <p14:creationId xmlns:p14="http://schemas.microsoft.com/office/powerpoint/2010/main" val="20580392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a:lnSpc>
                <a:spcPct val="107000"/>
              </a:lnSpc>
              <a:spcAft>
                <a:spcPts val="800"/>
              </a:spcAft>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C’est ainsi que se termine votre formation. Voici un aperçu des prochaines étapes qui vous attendent :</a:t>
            </a:r>
          </a:p>
          <a:p>
            <a:pPr marL="0" lvl="0" indent="0">
              <a:lnSpc>
                <a:spcPct val="107000"/>
              </a:lnSpc>
              <a:spcAft>
                <a:spcPts val="800"/>
              </a:spcAft>
              <a:buFont typeface="Symbol" panose="05050102010706020507" pitchFamily="18" charset="2"/>
              <a:buNone/>
              <a:tabLst>
                <a:tab pos="457200" algn="l"/>
              </a:tabLst>
            </a:pPr>
            <a:endParaRPr lang="fr-CA" sz="24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2052000" lvl="0" indent="-342900">
              <a:lnSpc>
                <a:spcPct val="107000"/>
              </a:lnSpc>
              <a:spcAft>
                <a:spcPts val="800"/>
              </a:spcAft>
              <a:buFont typeface="Symbol" panose="05050102010706020507" pitchFamily="18" charset="2"/>
              <a:buChar char=""/>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Réception d’un courriel contenant les coordonnées de la personne à contacter en magasin</a:t>
            </a:r>
          </a:p>
          <a:p>
            <a:pPr marL="2052000" lvl="0" indent="-342900">
              <a:lnSpc>
                <a:spcPct val="107000"/>
              </a:lnSpc>
              <a:spcAft>
                <a:spcPts val="800"/>
              </a:spcAft>
              <a:buFont typeface="Symbol" panose="05050102010706020507" pitchFamily="18" charset="2"/>
              <a:buChar char=""/>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Premier appel au gérant du magasin ou au responsable de la campagne en magasin à compter du 22 juin</a:t>
            </a:r>
          </a:p>
          <a:p>
            <a:pPr marL="2052000" lvl="0" indent="-342900">
              <a:lnSpc>
                <a:spcPct val="107000"/>
              </a:lnSpc>
              <a:spcAft>
                <a:spcPts val="800"/>
              </a:spcAft>
              <a:buFont typeface="Symbol" panose="05050102010706020507" pitchFamily="18" charset="2"/>
              <a:buChar char=""/>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Préparation de l’appel ou de la visite de lancement au magasin</a:t>
            </a:r>
          </a:p>
          <a:p>
            <a:pPr marL="2052000" lvl="0" indent="-342900">
              <a:lnSpc>
                <a:spcPct val="107000"/>
              </a:lnSpc>
              <a:spcAft>
                <a:spcPts val="800"/>
              </a:spcAft>
              <a:buFont typeface="Symbol" panose="05050102010706020507" pitchFamily="18" charset="2"/>
              <a:buChar char=""/>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Séance de Q&amp;R via zoom</a:t>
            </a:r>
          </a:p>
          <a:p>
            <a:pPr>
              <a:lnSpc>
                <a:spcPct val="107000"/>
              </a:lnSpc>
              <a:spcAft>
                <a:spcPts val="800"/>
              </a:spcAft>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Si vous avez des questions dans les semaines à venir, n’oubliez pas que vous pouvez obtenir de l’aide de différentes façons :</a:t>
            </a:r>
          </a:p>
          <a:p>
            <a:pPr marL="342900" lvl="0" indent="-342900">
              <a:lnSpc>
                <a:spcPct val="107000"/>
              </a:lnSpc>
              <a:spcAft>
                <a:spcPts val="800"/>
              </a:spcAft>
              <a:buFont typeface="Symbol" panose="05050102010706020507" pitchFamily="18" charset="2"/>
              <a:buChar char=""/>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Consultez le site web des ambassadeurs </a:t>
            </a:r>
          </a:p>
          <a:p>
            <a:pPr marL="342900" lvl="0" indent="-342900">
              <a:lnSpc>
                <a:spcPct val="107000"/>
              </a:lnSpc>
              <a:spcAft>
                <a:spcPts val="800"/>
              </a:spcAft>
              <a:buFont typeface="Symbol" panose="05050102010706020507" pitchFamily="18" charset="2"/>
              <a:buChar char=""/>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Assistez à la séance de Q&amp;R via zoom</a:t>
            </a:r>
          </a:p>
          <a:p>
            <a:pPr marL="342900" lvl="0" indent="-342900">
              <a:lnSpc>
                <a:spcPct val="107000"/>
              </a:lnSpc>
              <a:spcAft>
                <a:spcPts val="800"/>
              </a:spcAft>
              <a:buFont typeface="Symbol" panose="05050102010706020507" pitchFamily="18" charset="2"/>
              <a:buChar char=""/>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Contactez votre responsable de la campagne à la Croix-Rouge par courriel ou par téléphone</a:t>
            </a:r>
          </a:p>
          <a:p>
            <a:pPr marL="342900" lvl="0" indent="-342900">
              <a:lnSpc>
                <a:spcPct val="107000"/>
              </a:lnSpc>
              <a:spcAft>
                <a:spcPts val="800"/>
              </a:spcAft>
              <a:buFont typeface="Symbol" panose="05050102010706020507" pitchFamily="18" charset="2"/>
              <a:buChar char=""/>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Posez des questions à vos collègues via WhatsApp</a:t>
            </a:r>
          </a:p>
          <a:p>
            <a:endParaRPr lang="en-US" dirty="0"/>
          </a:p>
        </p:txBody>
      </p:sp>
    </p:spTree>
    <p:extLst>
      <p:ext uri="{BB962C8B-B14F-4D97-AF65-F5344CB8AC3E}">
        <p14:creationId xmlns:p14="http://schemas.microsoft.com/office/powerpoint/2010/main" val="26657274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endParaRPr lang="en-CA" dirty="0">
              <a:solidFill>
                <a:srgbClr val="000000"/>
              </a:solidFill>
            </a:endParaRPr>
          </a:p>
          <a:p>
            <a:r>
              <a:rPr lang="fr-CA" b="1" dirty="0">
                <a:solidFill>
                  <a:srgbClr val="000000"/>
                </a:solidFill>
              </a:rPr>
              <a:t>Des questions? Consultez le clavardage pour toute question.</a:t>
            </a:r>
          </a:p>
          <a:p>
            <a:endParaRPr lang="fr-CA" b="1" dirty="0">
              <a:solidFill>
                <a:srgbClr val="000000"/>
              </a:solidFill>
            </a:endParaRPr>
          </a:p>
          <a:p>
            <a:pPr>
              <a:lnSpc>
                <a:spcPct val="107000"/>
              </a:lnSpc>
              <a:spcAft>
                <a:spcPts val="800"/>
              </a:spcAft>
              <a:tabLst>
                <a:tab pos="457200" algn="l"/>
              </a:tabLst>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Veuillez désactiver le mode sourdine et poser vos questions. Vous pouvez utiliser la fonction « main levée », mais ce n’est pas obligatoire.</a:t>
            </a:r>
          </a:p>
          <a:p>
            <a:endParaRPr lang="fr-CA" b="1" dirty="0">
              <a:solidFill>
                <a:srgbClr val="000000"/>
              </a:solidFill>
            </a:endParaRPr>
          </a:p>
          <a:p>
            <a:endParaRPr lang="en-CA" dirty="0">
              <a:solidFill>
                <a:srgbClr val="000000"/>
              </a:solidFill>
            </a:endParaRPr>
          </a:p>
        </p:txBody>
      </p:sp>
    </p:spTree>
    <p:extLst>
      <p:ext uri="{BB962C8B-B14F-4D97-AF65-F5344CB8AC3E}">
        <p14:creationId xmlns:p14="http://schemas.microsoft.com/office/powerpoint/2010/main" val="26102626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marL="0" marR="0" lvl="0" indent="0" defTabSz="457200" eaLnBrk="1" fontAlgn="auto" latinLnBrk="0" hangingPunct="1">
              <a:lnSpc>
                <a:spcPct val="117999"/>
              </a:lnSpc>
              <a:spcBef>
                <a:spcPts val="0"/>
              </a:spcBef>
              <a:spcAft>
                <a:spcPts val="0"/>
              </a:spcAft>
              <a:buClrTx/>
              <a:buSzTx/>
              <a:buFontTx/>
              <a:buNone/>
              <a:tabLst/>
              <a:defRPr/>
            </a:pPr>
            <a:r>
              <a:rPr lang="fr-CA" sz="2000" b="1" dirty="0">
                <a:effectLst/>
                <a:latin typeface="Arial" panose="020B0604020202020204" pitchFamily="34" charset="0"/>
                <a:ea typeface="Calibri" panose="020F0502020204030204" pitchFamily="34" charset="0"/>
              </a:rPr>
              <a:t>Voilà qui conclut notre formation pour aujourd’hui. Merci d’avoir pris le temps d’en apprendre davantage sur la campagne Walmart 2023 et sur votre rôle d’ambassadeur. Nous vous en sommes très reconnaissants!</a:t>
            </a:r>
          </a:p>
          <a:p>
            <a:r>
              <a:rPr lang="fr-CA" sz="2000" dirty="0">
                <a:effectLst/>
                <a:latin typeface="Arial" panose="020B0604020202020204" pitchFamily="34" charset="0"/>
                <a:ea typeface="Calibri" panose="020F0502020204030204" pitchFamily="34" charset="0"/>
              </a:rPr>
              <a:t> </a:t>
            </a:r>
            <a:endParaRPr lang="fr-CA" dirty="0"/>
          </a:p>
          <a:p>
            <a:endParaRPr lang="en-CA" dirty="0">
              <a:solidFill>
                <a:srgbClr val="000000"/>
              </a:solidFill>
            </a:endParaRPr>
          </a:p>
          <a:p>
            <a:endParaRPr lang="en-CA" dirty="0">
              <a:solidFill>
                <a:srgbClr val="000000"/>
              </a:solidFill>
            </a:endParaRPr>
          </a:p>
        </p:txBody>
      </p:sp>
    </p:spTree>
    <p:extLst>
      <p:ext uri="{BB962C8B-B14F-4D97-AF65-F5344CB8AC3E}">
        <p14:creationId xmlns:p14="http://schemas.microsoft.com/office/powerpoint/2010/main" val="119572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a:lnSpc>
                <a:spcPct val="107000"/>
              </a:lnSpc>
              <a:spcAft>
                <a:spcPts val="1558"/>
              </a:spcAft>
            </a:pPr>
            <a:r>
              <a:rPr lang="fr-CA" sz="2400" kern="100" dirty="0">
                <a:latin typeface="Calibri" panose="020F0502020204030204" pitchFamily="34" charset="0"/>
                <a:ea typeface="Calibri" panose="020F0502020204030204" pitchFamily="34" charset="0"/>
                <a:cs typeface="Times New Roman" panose="02020603050405020304" pitchFamily="18" charset="0"/>
              </a:rPr>
              <a:t>JEU-QUESTIONNAIRE</a:t>
            </a:r>
          </a:p>
          <a:p>
            <a:pPr>
              <a:lnSpc>
                <a:spcPct val="107000"/>
              </a:lnSpc>
              <a:spcAft>
                <a:spcPts val="1558"/>
              </a:spcAft>
            </a:pPr>
            <a:r>
              <a:rPr lang="fr-CA" sz="2400" kern="100" dirty="0">
                <a:latin typeface="Calibri" panose="020F0502020204030204" pitchFamily="34" charset="0"/>
                <a:ea typeface="Calibri" panose="020F0502020204030204" pitchFamily="34" charset="0"/>
                <a:cs typeface="Times New Roman" panose="02020603050405020304" pitchFamily="18" charset="0"/>
              </a:rPr>
              <a:t> </a:t>
            </a:r>
          </a:p>
          <a:p>
            <a:pPr marL="0" marR="0" lvl="0" indent="0" defTabSz="457200" eaLnBrk="1" fontAlgn="auto" latinLnBrk="0" hangingPunct="1">
              <a:lnSpc>
                <a:spcPct val="107000"/>
              </a:lnSpc>
              <a:spcBef>
                <a:spcPts val="0"/>
              </a:spcBef>
              <a:spcAft>
                <a:spcPts val="1558"/>
              </a:spcAft>
              <a:buClrTx/>
              <a:buSzTx/>
              <a:buFontTx/>
              <a:buNone/>
              <a:tabLst/>
              <a:defRPr/>
            </a:pP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Cette année marque le 20</a:t>
            </a:r>
            <a:r>
              <a:rPr lang="fr-CA" sz="2400" b="1" kern="100" baseline="30000" dirty="0">
                <a:effectLst/>
                <a:latin typeface="Calibri" panose="020F0502020204030204" pitchFamily="34" charset="0"/>
                <a:ea typeface="Calibri" panose="020F0502020204030204" pitchFamily="34" charset="0"/>
                <a:cs typeface="Times New Roman" panose="02020603050405020304" pitchFamily="18" charset="0"/>
              </a:rPr>
              <a:t>e </a:t>
            </a:r>
            <a:r>
              <a:rPr lang="fr-CA" sz="2400" b="1" kern="100" dirty="0">
                <a:effectLst/>
                <a:latin typeface="Calibri" panose="020F0502020204030204" pitchFamily="34" charset="0"/>
                <a:ea typeface="Calibri" panose="020F0502020204030204" pitchFamily="34" charset="0"/>
                <a:cs typeface="Times New Roman" panose="02020603050405020304" pitchFamily="18" charset="0"/>
              </a:rPr>
              <a:t>anniversaire du partenariat entre la Croix-Rouge canadienne et Walmart Canada. Depuis 2003, la relation entre Walmart et la Croix-Rouge est un pilier de nos activités de préparation et d’intervention en cas de situations d’urgence. À ce jour, Walmart  a d’ailleurs recueilli et versé des dizaines de millions de dollars à la Croix-Rouge canadienne. Les événements récents nous ont montré que les catastrophes naturelles sont plus fréquentes que jamais d’où l’importance d’un partenariat comme le nôtre.</a:t>
            </a:r>
            <a:endParaRPr lang="en-CA" sz="2800" b="0" i="0" dirty="0">
              <a:solidFill>
                <a:srgbClr val="000000"/>
              </a:solidFill>
              <a:effectLst/>
              <a:latin typeface="Segoe UI" panose="020B0502040204020203" pitchFamily="34" charset="0"/>
            </a:endParaRPr>
          </a:p>
          <a:p>
            <a:pPr>
              <a:lnSpc>
                <a:spcPct val="107000"/>
              </a:lnSpc>
              <a:spcAft>
                <a:spcPts val="1558"/>
              </a:spcAft>
            </a:pPr>
            <a:r>
              <a:rPr lang="fr-CA" sz="2400" kern="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1558"/>
              </a:spcAft>
            </a:pPr>
            <a:r>
              <a:rPr lang="fr-CA" sz="2400" kern="100" dirty="0">
                <a:latin typeface="Calibri" panose="020F0502020204030204" pitchFamily="34" charset="0"/>
                <a:ea typeface="Calibri" panose="020F0502020204030204" pitchFamily="34" charset="0"/>
                <a:cs typeface="Times New Roman" panose="02020603050405020304" pitchFamily="18" charset="0"/>
              </a:rPr>
              <a:t>Cette année est très spéciale en ce qui concerne notre partenariat avec Walmart, et j’aimerais en profiter pour parler des retombées importantes de cette campagne nationale pour la Croix-Rouge canadienne. Je vous ai préparé un petit questionnaire pour tester vos connaissances. Première question :</a:t>
            </a:r>
          </a:p>
          <a:p>
            <a:pPr>
              <a:lnSpc>
                <a:spcPct val="107000"/>
              </a:lnSpc>
              <a:spcAft>
                <a:spcPts val="1558"/>
              </a:spcAft>
            </a:pPr>
            <a:r>
              <a:rPr lang="fr-CA" sz="2400" kern="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1558"/>
              </a:spcAft>
            </a:pPr>
            <a:r>
              <a:rPr lang="fr-CA" sz="2400" kern="100" dirty="0">
                <a:latin typeface="Calibri" panose="020F0502020204030204" pitchFamily="34" charset="0"/>
                <a:ea typeface="Calibri" panose="020F0502020204030204" pitchFamily="34" charset="0"/>
                <a:cs typeface="Times New Roman" panose="02020603050405020304" pitchFamily="18" charset="0"/>
              </a:rPr>
              <a:t>1.	Au cours des 19 dernières années, quelle somme la campagne Walmart a-t-elle rapportée à la Croix-Rouge canadienne à l’échelle nationale? </a:t>
            </a:r>
          </a:p>
          <a:p>
            <a:pPr>
              <a:lnSpc>
                <a:spcPct val="107000"/>
              </a:lnSpc>
              <a:spcAft>
                <a:spcPts val="1558"/>
              </a:spcAft>
            </a:pPr>
            <a:r>
              <a:rPr lang="fr-CA" sz="2400" kern="100" dirty="0">
                <a:latin typeface="Calibri" panose="020F0502020204030204" pitchFamily="34" charset="0"/>
                <a:ea typeface="Calibri" panose="020F0502020204030204" pitchFamily="34" charset="0"/>
                <a:cs typeface="Times New Roman" panose="02020603050405020304" pitchFamily="18" charset="0"/>
              </a:rPr>
              <a:t>19 M$</a:t>
            </a:r>
          </a:p>
          <a:p>
            <a:pPr>
              <a:lnSpc>
                <a:spcPct val="107000"/>
              </a:lnSpc>
              <a:spcAft>
                <a:spcPts val="1558"/>
              </a:spcAft>
            </a:pPr>
            <a:r>
              <a:rPr lang="fr-CA" sz="2400" kern="100" dirty="0">
                <a:latin typeface="Calibri" panose="020F0502020204030204" pitchFamily="34" charset="0"/>
                <a:ea typeface="Calibri" panose="020F0502020204030204" pitchFamily="34" charset="0"/>
                <a:cs typeface="Times New Roman" panose="02020603050405020304" pitchFamily="18" charset="0"/>
              </a:rPr>
              <a:t>37 M$</a:t>
            </a:r>
          </a:p>
          <a:p>
            <a:pPr>
              <a:lnSpc>
                <a:spcPct val="107000"/>
              </a:lnSpc>
              <a:spcAft>
                <a:spcPts val="1558"/>
              </a:spcAft>
            </a:pPr>
            <a:r>
              <a:rPr lang="fr-CA" sz="2400" kern="100" dirty="0">
                <a:latin typeface="Calibri" panose="020F0502020204030204" pitchFamily="34" charset="0"/>
                <a:ea typeface="Calibri" panose="020F0502020204030204" pitchFamily="34" charset="0"/>
                <a:cs typeface="Times New Roman" panose="02020603050405020304" pitchFamily="18" charset="0"/>
              </a:rPr>
              <a:t>54 M$</a:t>
            </a:r>
          </a:p>
          <a:p>
            <a:pPr>
              <a:lnSpc>
                <a:spcPct val="107000"/>
              </a:lnSpc>
              <a:spcAft>
                <a:spcPts val="1558"/>
              </a:spcAft>
            </a:pPr>
            <a:r>
              <a:rPr lang="fr-CA" sz="2400" kern="100" dirty="0">
                <a:latin typeface="Calibri" panose="020F0502020204030204" pitchFamily="34" charset="0"/>
                <a:ea typeface="Calibri" panose="020F0502020204030204" pitchFamily="34" charset="0"/>
                <a:cs typeface="Times New Roman" panose="02020603050405020304" pitchFamily="18" charset="0"/>
              </a:rPr>
              <a:t>64 M$</a:t>
            </a:r>
          </a:p>
          <a:p>
            <a:pPr>
              <a:lnSpc>
                <a:spcPct val="107000"/>
              </a:lnSpc>
              <a:spcAft>
                <a:spcPts val="1558"/>
              </a:spcAft>
            </a:pPr>
            <a:r>
              <a:rPr lang="fr-CA" sz="2400" b="1" kern="100" dirty="0">
                <a:latin typeface="Calibri" panose="020F0502020204030204" pitchFamily="34" charset="0"/>
                <a:ea typeface="Calibri" panose="020F0502020204030204" pitchFamily="34" charset="0"/>
                <a:cs typeface="Times New Roman" panose="02020603050405020304" pitchFamily="18" charset="0"/>
              </a:rPr>
              <a:t>Réponse: </a:t>
            </a:r>
            <a:r>
              <a:rPr lang="fr-CA" sz="2400" kern="100" dirty="0">
                <a:latin typeface="Calibri" panose="020F0502020204030204" pitchFamily="34" charset="0"/>
                <a:ea typeface="Calibri" panose="020F0502020204030204" pitchFamily="34" charset="0"/>
                <a:cs typeface="Times New Roman" panose="02020603050405020304" pitchFamily="18" charset="0"/>
              </a:rPr>
              <a:t>Pilier de nos activités de préparation, d’intervention et de rétablissement lors de situation d’urgence, la campagne Walmart a permis d’amasser et de redistribuer à ce jour plus de 64 millions de dollars.</a:t>
            </a:r>
          </a:p>
          <a:p>
            <a:pPr>
              <a:lnSpc>
                <a:spcPct val="107000"/>
              </a:lnSpc>
              <a:spcAft>
                <a:spcPts val="1558"/>
              </a:spcAft>
            </a:pPr>
            <a:r>
              <a:rPr lang="fr-CA" sz="2400" kern="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1558"/>
              </a:spcAft>
            </a:pPr>
            <a:r>
              <a:rPr lang="fr-CA" sz="2400" kern="100" dirty="0">
                <a:latin typeface="Calibri" panose="020F0502020204030204" pitchFamily="34" charset="0"/>
                <a:ea typeface="Calibri" panose="020F0502020204030204" pitchFamily="34" charset="0"/>
                <a:cs typeface="Times New Roman" panose="02020603050405020304" pitchFamily="18" charset="0"/>
              </a:rPr>
              <a:t>2.  	Les fonds recueillis dans le cadre de la campagne Walmart permettent de soutenir quelles activités de la Croix-Rouge canadienne? </a:t>
            </a:r>
          </a:p>
          <a:p>
            <a:pPr>
              <a:lnSpc>
                <a:spcPct val="107000"/>
              </a:lnSpc>
              <a:spcAft>
                <a:spcPts val="800"/>
              </a:spcAft>
            </a:pP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La </a:t>
            </a:r>
            <a:r>
              <a:rPr lang="fr-CA" sz="1200" u="sng" kern="100" dirty="0">
                <a:effectLst/>
                <a:latin typeface="Calibri" panose="020F0502020204030204" pitchFamily="34" charset="0"/>
                <a:ea typeface="Calibri" panose="020F0502020204030204" pitchFamily="34" charset="0"/>
                <a:cs typeface="Times New Roman" panose="02020603050405020304" pitchFamily="18" charset="0"/>
              </a:rPr>
              <a:t>préparation en cas de situations d’urgence</a:t>
            </a:r>
            <a:r>
              <a:rPr lang="fr-CA" sz="1200" kern="100" dirty="0">
                <a:effectLst/>
                <a:latin typeface="Calibri" panose="020F0502020204030204" pitchFamily="34" charset="0"/>
                <a:ea typeface="Calibri" panose="020F0502020204030204" pitchFamily="34" charset="0"/>
                <a:cs typeface="Times New Roman" panose="02020603050405020304" pitchFamily="18" charset="0"/>
              </a:rPr>
              <a:t>, car les fonds nous permettent de prépositionner du matériel de secours et de former des bénévoles prêts et prêtes à intervenir en tout temps, comme vous l’êtes pour la plupart d’entre vous.</a:t>
            </a:r>
          </a:p>
          <a:p>
            <a:pPr marL="0" indent="0">
              <a:lnSpc>
                <a:spcPct val="107000"/>
              </a:lnSpc>
              <a:buFont typeface="Symbol" panose="05050102010706020507" pitchFamily="18" charset="2"/>
              <a:buNone/>
            </a:pPr>
            <a:r>
              <a:rPr lang="fr-CA" sz="2400" kern="100" dirty="0">
                <a:latin typeface="Calibri" panose="020F0502020204030204" pitchFamily="34" charset="0"/>
                <a:ea typeface="Calibri" panose="020F0502020204030204" pitchFamily="34" charset="0"/>
                <a:cs typeface="Times New Roman" panose="02020603050405020304" pitchFamily="18" charset="0"/>
              </a:rPr>
              <a:t>Le </a:t>
            </a:r>
            <a:r>
              <a:rPr lang="fr-CA" sz="2400" u="sng" kern="100" dirty="0">
                <a:latin typeface="Calibri" panose="020F0502020204030204" pitchFamily="34" charset="0"/>
                <a:ea typeface="Calibri" panose="020F0502020204030204" pitchFamily="34" charset="0"/>
                <a:cs typeface="Times New Roman" panose="02020603050405020304" pitchFamily="18" charset="0"/>
              </a:rPr>
              <a:t>soutien aux communautés</a:t>
            </a:r>
            <a:r>
              <a:rPr lang="fr-CA" sz="2400" kern="100" dirty="0">
                <a:latin typeface="Calibri" panose="020F0502020204030204" pitchFamily="34" charset="0"/>
                <a:ea typeface="Calibri" panose="020F0502020204030204" pitchFamily="34" charset="0"/>
                <a:cs typeface="Times New Roman" panose="02020603050405020304" pitchFamily="18" charset="0"/>
              </a:rPr>
              <a:t> touchées par de graves feux de forêt, inondations et tempêtes de verglas.</a:t>
            </a:r>
          </a:p>
          <a:p>
            <a:pPr marL="0" indent="0">
              <a:lnSpc>
                <a:spcPct val="107000"/>
              </a:lnSpc>
              <a:buFont typeface="Symbol" panose="05050102010706020507" pitchFamily="18" charset="2"/>
              <a:buNone/>
            </a:pPr>
            <a:r>
              <a:rPr lang="fr-CA" sz="2400" kern="100" dirty="0">
                <a:latin typeface="Calibri" panose="020F0502020204030204" pitchFamily="34" charset="0"/>
                <a:ea typeface="Calibri" panose="020F0502020204030204" pitchFamily="34" charset="0"/>
                <a:cs typeface="Times New Roman" panose="02020603050405020304" pitchFamily="18" charset="0"/>
              </a:rPr>
              <a:t>Les </a:t>
            </a:r>
            <a:r>
              <a:rPr lang="fr-CA" sz="2400" u="sng" kern="100" dirty="0">
                <a:latin typeface="Calibri" panose="020F0502020204030204" pitchFamily="34" charset="0"/>
                <a:ea typeface="Calibri" panose="020F0502020204030204" pitchFamily="34" charset="0"/>
                <a:cs typeface="Times New Roman" panose="02020603050405020304" pitchFamily="18" charset="0"/>
              </a:rPr>
              <a:t>interventions lors de sinistres individuels</a:t>
            </a:r>
            <a:r>
              <a:rPr lang="fr-CA" sz="2400" kern="100" dirty="0">
                <a:latin typeface="Calibri" panose="020F0502020204030204" pitchFamily="34" charset="0"/>
                <a:ea typeface="Calibri" panose="020F0502020204030204" pitchFamily="34" charset="0"/>
                <a:cs typeface="Times New Roman" panose="02020603050405020304" pitchFamily="18" charset="0"/>
              </a:rPr>
              <a:t>, comme un incendie résidentiel ou une inondation qui touchent une seule personne ou famille à la fois.</a:t>
            </a:r>
          </a:p>
          <a:p>
            <a:pPr marL="0" indent="0">
              <a:lnSpc>
                <a:spcPct val="107000"/>
              </a:lnSpc>
              <a:buFont typeface="Symbol" panose="05050102010706020507" pitchFamily="18" charset="2"/>
              <a:buNone/>
            </a:pPr>
            <a:r>
              <a:rPr lang="fr-CA" sz="2400" u="sng" kern="100" dirty="0">
                <a:latin typeface="Calibri" panose="020F0502020204030204" pitchFamily="34" charset="0"/>
                <a:ea typeface="Calibri" panose="020F0502020204030204" pitchFamily="34" charset="0"/>
                <a:cs typeface="Times New Roman" panose="02020603050405020304" pitchFamily="18" charset="0"/>
              </a:rPr>
              <a:t>Toutes ces réponses</a:t>
            </a:r>
            <a:r>
              <a:rPr lang="fr-CA" sz="2400" kern="100" dirty="0">
                <a:latin typeface="Calibri" panose="020F0502020204030204" pitchFamily="34" charset="0"/>
                <a:ea typeface="Calibri" panose="020F0502020204030204" pitchFamily="34" charset="0"/>
                <a:cs typeface="Times New Roman" panose="02020603050405020304" pitchFamily="18" charset="0"/>
              </a:rPr>
              <a:t>.</a:t>
            </a:r>
          </a:p>
          <a:p>
            <a:endParaRPr lang="en-CA" dirty="0"/>
          </a:p>
        </p:txBody>
      </p:sp>
    </p:spTree>
    <p:extLst>
      <p:ext uri="{BB962C8B-B14F-4D97-AF65-F5344CB8AC3E}">
        <p14:creationId xmlns:p14="http://schemas.microsoft.com/office/powerpoint/2010/main" val="229928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marL="0" marR="0" lvl="0" indent="0" algn="just" defTabSz="888306" rtl="0" eaLnBrk="1" fontAlgn="base" latinLnBrk="0" hangingPunct="1">
              <a:lnSpc>
                <a:spcPct val="150000"/>
              </a:lnSpc>
              <a:spcBef>
                <a:spcPts val="0"/>
              </a:spcBef>
              <a:spcAft>
                <a:spcPts val="0"/>
              </a:spcAft>
              <a:buClrTx/>
              <a:buSzTx/>
              <a:buFontTx/>
              <a:buNone/>
              <a:tabLst/>
              <a:defRPr/>
            </a:pPr>
            <a:r>
              <a:rPr lang="fr-CA" sz="4000" dirty="0">
                <a:latin typeface="Arial" panose="020B0604020202020204" pitchFamily="34" charset="0"/>
                <a:ea typeface="Calibri" panose="020F0502020204030204" pitchFamily="34" charset="0"/>
                <a:cs typeface="Times New Roman" panose="02020603050405020304" pitchFamily="18" charset="0"/>
              </a:rPr>
              <a:t>L’objectif national de la campagne est de </a:t>
            </a:r>
            <a:r>
              <a:rPr lang="fr-CA" sz="4000" b="1" dirty="0">
                <a:latin typeface="Arial" panose="020B0604020202020204" pitchFamily="34" charset="0"/>
                <a:ea typeface="Calibri" panose="020F0502020204030204" pitchFamily="34" charset="0"/>
                <a:cs typeface="Times New Roman" panose="02020603050405020304" pitchFamily="18" charset="0"/>
              </a:rPr>
              <a:t>3,5 millions de dollars. Pour ce qui est du Québec, c’est 350 000$. Walmart donnera le coup d’envoi et  ajoutera sa propre contribution de 1 million de dollars. </a:t>
            </a:r>
          </a:p>
          <a:p>
            <a:pPr marL="0" marR="0" lvl="0" indent="0" algn="just" defTabSz="888306" rtl="0" eaLnBrk="1" fontAlgn="base" latinLnBrk="0" hangingPunct="1">
              <a:lnSpc>
                <a:spcPct val="150000"/>
              </a:lnSpc>
              <a:spcBef>
                <a:spcPts val="0"/>
              </a:spcBef>
              <a:spcAft>
                <a:spcPts val="0"/>
              </a:spcAft>
              <a:buClrTx/>
              <a:buSzTx/>
              <a:buFontTx/>
              <a:buNone/>
              <a:tabLst/>
              <a:defRPr/>
            </a:pPr>
            <a:endParaRPr lang="fr-CA" sz="4000" b="1" dirty="0">
              <a:solidFill>
                <a:srgbClr val="FF0000"/>
              </a:solidFill>
              <a:latin typeface="Arial" panose="020B0604020202020204" pitchFamily="34" charset="0"/>
              <a:ea typeface="Calibri" panose="020F0502020204030204" pitchFamily="34" charset="0"/>
              <a:cs typeface="Times New Roman" panose="02020603050405020304" pitchFamily="18" charset="0"/>
            </a:endParaRPr>
          </a:p>
          <a:p>
            <a:pPr marL="0" marR="0" lvl="0" indent="0" algn="just" defTabSz="888306" rtl="0" eaLnBrk="1" fontAlgn="base" latinLnBrk="0" hangingPunct="1">
              <a:lnSpc>
                <a:spcPct val="150000"/>
              </a:lnSpc>
              <a:spcBef>
                <a:spcPts val="0"/>
              </a:spcBef>
              <a:spcAft>
                <a:spcPts val="0"/>
              </a:spcAft>
              <a:buClrTx/>
              <a:buSzTx/>
              <a:buFontTx/>
              <a:buNone/>
              <a:tabLst/>
              <a:defRPr/>
            </a:pPr>
            <a:r>
              <a:rPr lang="fr-CA" sz="4000" b="0" dirty="0">
                <a:solidFill>
                  <a:srgbClr val="FF0000"/>
                </a:solidFill>
                <a:latin typeface="Arial" panose="020B0604020202020204" pitchFamily="34" charset="0"/>
                <a:ea typeface="Calibri" panose="020F0502020204030204" pitchFamily="34" charset="0"/>
                <a:cs typeface="Times New Roman" panose="02020603050405020304" pitchFamily="18" charset="0"/>
              </a:rPr>
              <a:t>Peut-être faire allusion au fait que les objectifs WM et ceux de la CR diffèrent. Le 350 M$ c'est notre objectif.</a:t>
            </a:r>
            <a:endParaRPr lang="en-CA" sz="4000" b="0" dirty="0">
              <a:solidFill>
                <a:srgbClr val="FF0000"/>
              </a:solidFill>
            </a:endParaRPr>
          </a:p>
          <a:p>
            <a:pPr algn="just" defTabSz="888306" rtl="0" fontAlgn="base">
              <a:lnSpc>
                <a:spcPct val="150000"/>
              </a:lnSpc>
              <a:defRPr/>
            </a:pPr>
            <a:endParaRPr lang="en-CA" sz="4300" dirty="0"/>
          </a:p>
        </p:txBody>
      </p:sp>
    </p:spTree>
    <p:extLst>
      <p:ext uri="{BB962C8B-B14F-4D97-AF65-F5344CB8AC3E}">
        <p14:creationId xmlns:p14="http://schemas.microsoft.com/office/powerpoint/2010/main" val="2021134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marL="667832" indent="-667832">
              <a:lnSpc>
                <a:spcPct val="107000"/>
              </a:lnSpc>
              <a:spcAft>
                <a:spcPts val="1558"/>
              </a:spcAft>
              <a:buFont typeface="Arial" panose="020B0604020202020204" pitchFamily="34" charset="0"/>
              <a:buChar char="•"/>
              <a:tabLst>
                <a:tab pos="890443" algn="l"/>
              </a:tabLst>
            </a:pPr>
            <a:r>
              <a:rPr lang="fr-CA" sz="2400" kern="100" dirty="0">
                <a:latin typeface="Calibri" panose="020F0502020204030204" pitchFamily="34" charset="0"/>
                <a:ea typeface="Calibri" panose="020F0502020204030204" pitchFamily="34" charset="0"/>
                <a:cs typeface="Times New Roman" panose="02020603050405020304" pitchFamily="18" charset="0"/>
              </a:rPr>
              <a:t>Cette</a:t>
            </a:r>
            <a:r>
              <a:rPr lang="fr-CA" sz="2400" b="1" kern="100" dirty="0">
                <a:latin typeface="Calibri" panose="020F0502020204030204" pitchFamily="34" charset="0"/>
                <a:ea typeface="Calibri" panose="020F0502020204030204" pitchFamily="34" charset="0"/>
                <a:cs typeface="Times New Roman" panose="02020603050405020304" pitchFamily="18" charset="0"/>
              </a:rPr>
              <a:t> campagne </a:t>
            </a:r>
            <a:r>
              <a:rPr lang="fr-CA" sz="2400" kern="100" dirty="0">
                <a:latin typeface="Calibri" panose="020F0502020204030204" pitchFamily="34" charset="0"/>
                <a:ea typeface="Calibri" panose="020F0502020204030204" pitchFamily="34" charset="0"/>
                <a:cs typeface="Times New Roman" panose="02020603050405020304" pitchFamily="18" charset="0"/>
              </a:rPr>
              <a:t>est une initiative annuelle </a:t>
            </a:r>
            <a:r>
              <a:rPr lang="fr-CA" sz="2400" b="1" kern="100" dirty="0">
                <a:latin typeface="Calibri" panose="020F0502020204030204" pitchFamily="34" charset="0"/>
                <a:ea typeface="Calibri" panose="020F0502020204030204" pitchFamily="34" charset="0"/>
                <a:cs typeface="Times New Roman" panose="02020603050405020304" pitchFamily="18" charset="0"/>
              </a:rPr>
              <a:t>de quatre semaines </a:t>
            </a:r>
            <a:r>
              <a:rPr lang="fr-CA" sz="2400" kern="100" dirty="0">
                <a:latin typeface="Calibri" panose="020F0502020204030204" pitchFamily="34" charset="0"/>
                <a:ea typeface="Calibri" panose="020F0502020204030204" pitchFamily="34" charset="0"/>
                <a:cs typeface="Times New Roman" panose="02020603050405020304" pitchFamily="18" charset="0"/>
              </a:rPr>
              <a:t>pendant laquelle la </a:t>
            </a:r>
            <a:r>
              <a:rPr lang="fr-CA" sz="2400" b="1" kern="100" dirty="0">
                <a:latin typeface="Calibri" panose="020F0502020204030204" pitchFamily="34" charset="0"/>
                <a:ea typeface="Calibri" panose="020F0502020204030204" pitchFamily="34" charset="0"/>
                <a:cs typeface="Times New Roman" panose="02020603050405020304" pitchFamily="18" charset="0"/>
              </a:rPr>
              <a:t>clientèle de Walmart est invitée à faire un don à la caisse </a:t>
            </a:r>
            <a:r>
              <a:rPr lang="fr-CA" sz="2400" kern="100" dirty="0">
                <a:latin typeface="Calibri" panose="020F0502020204030204" pitchFamily="34" charset="0"/>
                <a:ea typeface="Calibri" panose="020F0502020204030204" pitchFamily="34" charset="0"/>
                <a:cs typeface="Times New Roman" panose="02020603050405020304" pitchFamily="18" charset="0"/>
              </a:rPr>
              <a:t>dans les magasins Walmart. Les associé(e)s sont appuyé(e)s par la direction du magasin.</a:t>
            </a:r>
          </a:p>
          <a:p>
            <a:pPr marL="667832" indent="-667832">
              <a:lnSpc>
                <a:spcPct val="107000"/>
              </a:lnSpc>
              <a:spcAft>
                <a:spcPts val="1558"/>
              </a:spcAft>
              <a:buFont typeface="Arial" panose="020B0604020202020204" pitchFamily="34" charset="0"/>
              <a:buChar char="•"/>
              <a:tabLst>
                <a:tab pos="890443" algn="l"/>
              </a:tabLst>
            </a:pPr>
            <a:r>
              <a:rPr lang="fr-CA" sz="2400" kern="100" dirty="0">
                <a:latin typeface="Calibri" panose="020F0502020204030204" pitchFamily="34" charset="0"/>
                <a:ea typeface="Calibri" panose="020F0502020204030204" pitchFamily="34" charset="0"/>
                <a:cs typeface="Times New Roman" panose="02020603050405020304" pitchFamily="18" charset="0"/>
              </a:rPr>
              <a:t>Lorsqu’un client ou une cliente passe à la caisse, le personnel lui demande s’il veut faire un don de 1 $, 2 $ ou 5 $ ou plus…5$ 10$ etc.</a:t>
            </a:r>
          </a:p>
          <a:p>
            <a:pPr marL="667832" indent="-667832">
              <a:lnSpc>
                <a:spcPct val="107000"/>
              </a:lnSpc>
              <a:spcAft>
                <a:spcPts val="1558"/>
              </a:spcAft>
              <a:buFont typeface="Arial" panose="020B0604020202020204" pitchFamily="34" charset="0"/>
              <a:buChar char="•"/>
              <a:tabLst>
                <a:tab pos="890443" algn="l"/>
              </a:tabLst>
            </a:pPr>
            <a:endParaRPr lang="fr-CA" sz="2400" kern="100" dirty="0">
              <a:latin typeface="Calibri" panose="020F0502020204030204" pitchFamily="34" charset="0"/>
              <a:ea typeface="Calibri" panose="020F0502020204030204" pitchFamily="34" charset="0"/>
              <a:cs typeface="Times New Roman" panose="02020603050405020304" pitchFamily="18" charset="0"/>
            </a:endParaRPr>
          </a:p>
          <a:p>
            <a:pPr marL="667832" indent="-667832">
              <a:lnSpc>
                <a:spcPct val="107000"/>
              </a:lnSpc>
              <a:spcAft>
                <a:spcPts val="1558"/>
              </a:spcAft>
              <a:buFont typeface="Arial" panose="020B0604020202020204" pitchFamily="34" charset="0"/>
              <a:buChar char="•"/>
              <a:tabLst>
                <a:tab pos="890443" algn="l"/>
              </a:tabLst>
            </a:pPr>
            <a:r>
              <a:rPr lang="fr-CA" sz="2400" kern="100" dirty="0">
                <a:latin typeface="Calibri" panose="020F0502020204030204" pitchFamily="34" charset="0"/>
                <a:ea typeface="Calibri" panose="020F0502020204030204" pitchFamily="34" charset="0"/>
                <a:cs typeface="Times New Roman" panose="02020603050405020304" pitchFamily="18" charset="0"/>
              </a:rPr>
              <a:t>Des </a:t>
            </a:r>
            <a:r>
              <a:rPr lang="fr-CA" sz="2400" b="1" kern="100" dirty="0">
                <a:latin typeface="Calibri" panose="020F0502020204030204" pitchFamily="34" charset="0"/>
                <a:ea typeface="Calibri" panose="020F0502020204030204" pitchFamily="34" charset="0"/>
                <a:cs typeface="Times New Roman" panose="02020603050405020304" pitchFamily="18" charset="0"/>
              </a:rPr>
              <a:t>activités</a:t>
            </a:r>
            <a:r>
              <a:rPr lang="fr-CA" sz="2400" kern="100" dirty="0">
                <a:latin typeface="Calibri" panose="020F0502020204030204" pitchFamily="34" charset="0"/>
                <a:ea typeface="Calibri" panose="020F0502020204030204" pitchFamily="34" charset="0"/>
                <a:cs typeface="Times New Roman" panose="02020603050405020304" pitchFamily="18" charset="0"/>
              </a:rPr>
              <a:t> en magasin sont souvent organisées par les associé(e)s, comme des </a:t>
            </a:r>
            <a:r>
              <a:rPr lang="fr-CA" sz="2400" b="1" kern="100" dirty="0">
                <a:latin typeface="Calibri" panose="020F0502020204030204" pitchFamily="34" charset="0"/>
                <a:ea typeface="Calibri" panose="020F0502020204030204" pitchFamily="34" charset="0"/>
                <a:cs typeface="Times New Roman" panose="02020603050405020304" pitchFamily="18" charset="0"/>
              </a:rPr>
              <a:t>ventes de maïs soufflé</a:t>
            </a:r>
            <a:r>
              <a:rPr lang="fr-CA" sz="2400" kern="100" dirty="0">
                <a:latin typeface="Calibri" panose="020F0502020204030204" pitchFamily="34" charset="0"/>
                <a:ea typeface="Calibri" panose="020F0502020204030204" pitchFamily="34" charset="0"/>
                <a:cs typeface="Times New Roman" panose="02020603050405020304" pitchFamily="18" charset="0"/>
              </a:rPr>
              <a:t> ou de </a:t>
            </a:r>
            <a:r>
              <a:rPr lang="fr-CA" sz="2400" b="1" kern="100" dirty="0">
                <a:latin typeface="Calibri" panose="020F0502020204030204" pitchFamily="34" charset="0"/>
                <a:ea typeface="Calibri" panose="020F0502020204030204" pitchFamily="34" charset="0"/>
                <a:cs typeface="Times New Roman" panose="02020603050405020304" pitchFamily="18" charset="0"/>
              </a:rPr>
              <a:t>barbe à papa</a:t>
            </a:r>
            <a:r>
              <a:rPr lang="fr-CA" sz="2400" kern="100" dirty="0">
                <a:latin typeface="Calibri" panose="020F0502020204030204" pitchFamily="34" charset="0"/>
                <a:ea typeface="Calibri" panose="020F0502020204030204" pitchFamily="34" charset="0"/>
                <a:cs typeface="Times New Roman" panose="02020603050405020304" pitchFamily="18" charset="0"/>
              </a:rPr>
              <a:t>, ou encore des BBQ. Vente de bouteille d’eau et vous pourriez être à les aider. Si vous ne pouvez y assister, veuillez contacter votre responsable de campagne à la Croix-Rouge canadienne pour trouver une solution. </a:t>
            </a:r>
          </a:p>
          <a:p>
            <a:endParaRPr lang="en-CA" dirty="0"/>
          </a:p>
        </p:txBody>
      </p:sp>
    </p:spTree>
    <p:extLst>
      <p:ext uri="{BB962C8B-B14F-4D97-AF65-F5344CB8AC3E}">
        <p14:creationId xmlns:p14="http://schemas.microsoft.com/office/powerpoint/2010/main" val="40193494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algn="l"/>
            <a:r>
              <a:rPr lang="en-US" dirty="0"/>
              <a:t>  </a:t>
            </a:r>
          </a:p>
          <a:p>
            <a:pPr>
              <a:lnSpc>
                <a:spcPct val="107000"/>
              </a:lnSpc>
              <a:spcAft>
                <a:spcPts val="1558"/>
              </a:spcAft>
            </a:pPr>
            <a:r>
              <a:rPr lang="fr-CA" sz="2400" kern="100" dirty="0">
                <a:latin typeface="Calibri" panose="020F0502020204030204" pitchFamily="34" charset="0"/>
                <a:ea typeface="Calibri" panose="020F0502020204030204" pitchFamily="34" charset="0"/>
                <a:cs typeface="Times New Roman" panose="02020603050405020304" pitchFamily="18" charset="0"/>
              </a:rPr>
              <a:t>Voici un aperçu des personnes clés dont vous entendrez parler tout au long de cette formation et de la campagne :</a:t>
            </a:r>
          </a:p>
          <a:p>
            <a:pPr>
              <a:lnSpc>
                <a:spcPct val="107000"/>
              </a:lnSpc>
              <a:spcAft>
                <a:spcPts val="1558"/>
              </a:spcAft>
            </a:pPr>
            <a:r>
              <a:rPr lang="fr-CA" sz="2400" kern="1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1558"/>
              </a:spcAft>
            </a:pPr>
            <a:r>
              <a:rPr lang="fr-CA" sz="2400" b="1" kern="100" dirty="0">
                <a:latin typeface="Calibri" panose="020F0502020204030204" pitchFamily="34" charset="0"/>
                <a:ea typeface="Calibri" panose="020F0502020204030204" pitchFamily="34" charset="0"/>
                <a:cs typeface="Times New Roman" panose="02020603050405020304" pitchFamily="18" charset="0"/>
              </a:rPr>
              <a:t>Ambassadeur ou ambassadrice de la Croix-Rouge canadienne</a:t>
            </a:r>
            <a:endParaRPr lang="fr-CA" sz="2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400" kern="100" dirty="0">
                <a:latin typeface="Calibri" panose="020F0502020204030204" pitchFamily="34" charset="0"/>
                <a:ea typeface="Calibri" panose="020F0502020204030204" pitchFamily="34" charset="0"/>
                <a:cs typeface="Times New Roman" panose="02020603050405020304" pitchFamily="18" charset="0"/>
              </a:rPr>
              <a:t>C’est VOUS! Personne-ressource principale auprès du ou des magasins qui vous sont assignés. Vous devez les soutenir dans l’atteinte de leur objectif de collecte de fonds. </a:t>
            </a:r>
          </a:p>
          <a:p>
            <a:pPr>
              <a:lnSpc>
                <a:spcPct val="107000"/>
              </a:lnSpc>
              <a:spcAft>
                <a:spcPts val="1558"/>
              </a:spcAft>
            </a:pPr>
            <a:r>
              <a:rPr lang="fr-CA" sz="2400" b="1" kern="100" dirty="0">
                <a:latin typeface="Calibri" panose="020F0502020204030204" pitchFamily="34" charset="0"/>
                <a:ea typeface="Calibri" panose="020F0502020204030204" pitchFamily="34" charset="0"/>
                <a:cs typeface="Times New Roman" panose="02020603050405020304" pitchFamily="18" charset="0"/>
              </a:rPr>
              <a:t>Responsable de campagne à la Croix-Rouge canadienne</a:t>
            </a:r>
            <a:endParaRPr lang="fr-CA" sz="2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400" kern="100" dirty="0">
                <a:latin typeface="Calibri" panose="020F0502020204030204" pitchFamily="34" charset="0"/>
                <a:ea typeface="Calibri" panose="020F0502020204030204" pitchFamily="34" charset="0"/>
                <a:cs typeface="Times New Roman" panose="02020603050405020304" pitchFamily="18" charset="0"/>
              </a:rPr>
              <a:t>C’est nous et nos collègues à travers le pays. Nous serons votre contact à la Croix-Rouge canadienne tout au long de la campagne. </a:t>
            </a:r>
          </a:p>
          <a:p>
            <a:pPr>
              <a:lnSpc>
                <a:spcPct val="107000"/>
              </a:lnSpc>
              <a:spcAft>
                <a:spcPts val="1558"/>
              </a:spcAft>
            </a:pPr>
            <a:r>
              <a:rPr lang="fr-CA" sz="2400" b="1" kern="100" dirty="0">
                <a:latin typeface="Calibri" panose="020F0502020204030204" pitchFamily="34" charset="0"/>
                <a:ea typeface="Calibri" panose="020F0502020204030204" pitchFamily="34" charset="0"/>
                <a:cs typeface="Times New Roman" panose="02020603050405020304" pitchFamily="18" charset="0"/>
              </a:rPr>
              <a:t>Gérant ou gérante de magasin Walmart</a:t>
            </a:r>
            <a:endParaRPr lang="fr-CA" sz="2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400" kern="100" dirty="0">
                <a:latin typeface="Calibri" panose="020F0502020204030204" pitchFamily="34" charset="0"/>
                <a:ea typeface="Calibri" panose="020F0502020204030204" pitchFamily="34" charset="0"/>
                <a:cs typeface="Times New Roman" panose="02020603050405020304" pitchFamily="18" charset="0"/>
              </a:rPr>
              <a:t>Sans doute la première personne que vous contacterez au magasin. Elle vous dirigera vers le responsable de la campagne en magasin.</a:t>
            </a:r>
          </a:p>
          <a:p>
            <a:pPr>
              <a:lnSpc>
                <a:spcPct val="107000"/>
              </a:lnSpc>
              <a:spcAft>
                <a:spcPts val="1558"/>
              </a:spcAft>
            </a:pPr>
            <a:r>
              <a:rPr lang="fr-CA" sz="2400" b="1" kern="100" dirty="0">
                <a:latin typeface="Calibri" panose="020F0502020204030204" pitchFamily="34" charset="0"/>
                <a:ea typeface="Calibri" panose="020F0502020204030204" pitchFamily="34" charset="0"/>
                <a:cs typeface="Times New Roman" panose="02020603050405020304" pitchFamily="18" charset="0"/>
              </a:rPr>
              <a:t>Responsable de la campagne en magasin</a:t>
            </a:r>
            <a:endParaRPr lang="fr-CA" sz="2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400" kern="100" dirty="0">
                <a:latin typeface="Calibri" panose="020F0502020204030204" pitchFamily="34" charset="0"/>
                <a:ea typeface="Calibri" panose="020F0502020204030204" pitchFamily="34" charset="0"/>
                <a:cs typeface="Times New Roman" panose="02020603050405020304" pitchFamily="18" charset="0"/>
              </a:rPr>
              <a:t>C’est la personne qui chapeautera la campagne en magasin et qui sera votre principal contact tout au long de l’événement.</a:t>
            </a:r>
          </a:p>
          <a:p>
            <a:pPr>
              <a:lnSpc>
                <a:spcPct val="107000"/>
              </a:lnSpc>
              <a:spcAft>
                <a:spcPts val="1558"/>
              </a:spcAft>
            </a:pPr>
            <a:r>
              <a:rPr lang="fr-CA" sz="2400" b="1" kern="100" dirty="0">
                <a:latin typeface="Calibri" panose="020F0502020204030204" pitchFamily="34" charset="0"/>
                <a:ea typeface="Calibri" panose="020F0502020204030204" pitchFamily="34" charset="0"/>
                <a:cs typeface="Times New Roman" panose="02020603050405020304" pitchFamily="18" charset="0"/>
              </a:rPr>
              <a:t>Associé(e)s de Walmart</a:t>
            </a:r>
            <a:endParaRPr lang="fr-CA" sz="2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400" kern="100" dirty="0">
                <a:latin typeface="Calibri" panose="020F0502020204030204" pitchFamily="34" charset="0"/>
                <a:ea typeface="Calibri" panose="020F0502020204030204" pitchFamily="34" charset="0"/>
                <a:cs typeface="Times New Roman" panose="02020603050405020304" pitchFamily="18" charset="0"/>
              </a:rPr>
              <a:t>Des intervenants clés de la campagne en magasin.</a:t>
            </a:r>
          </a:p>
          <a:p>
            <a:pPr>
              <a:lnSpc>
                <a:spcPct val="107000"/>
              </a:lnSpc>
              <a:spcAft>
                <a:spcPts val="1558"/>
              </a:spcAft>
            </a:pPr>
            <a:r>
              <a:rPr lang="fr-CA" sz="2400" b="1" kern="100" dirty="0">
                <a:latin typeface="Calibri" panose="020F0502020204030204" pitchFamily="34" charset="0"/>
                <a:ea typeface="Calibri" panose="020F0502020204030204" pitchFamily="34" charset="0"/>
                <a:cs typeface="Times New Roman" panose="02020603050405020304" pitchFamily="18" charset="0"/>
              </a:rPr>
              <a:t>Clients et clientes de Walmart</a:t>
            </a:r>
            <a:endParaRPr lang="fr-CA" sz="2400" kern="1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1558"/>
              </a:spcAft>
            </a:pPr>
            <a:r>
              <a:rPr lang="fr-CA" sz="2400" kern="100" dirty="0">
                <a:latin typeface="Calibri" panose="020F0502020204030204" pitchFamily="34" charset="0"/>
                <a:ea typeface="Calibri" panose="020F0502020204030204" pitchFamily="34" charset="0"/>
                <a:cs typeface="Times New Roman" panose="02020603050405020304" pitchFamily="18" charset="0"/>
              </a:rPr>
              <a:t>Les donateurs de la Croix-Rouge canadienne.</a:t>
            </a:r>
          </a:p>
          <a:p>
            <a:pPr algn="l"/>
            <a:r>
              <a:rPr lang="en-US" dirty="0"/>
              <a:t>  </a:t>
            </a:r>
          </a:p>
          <a:p>
            <a:pPr algn="l">
              <a:lnSpc>
                <a:spcPct val="110000"/>
              </a:lnSpc>
            </a:pPr>
            <a:endParaRPr lang="en-US" dirty="0"/>
          </a:p>
          <a:p>
            <a:pPr marL="555191" indent="-555191">
              <a:buFont typeface="Arial" panose="020B0604020202020204" pitchFamily="34" charset="0"/>
              <a:buChar char="•"/>
            </a:pPr>
            <a:endParaRPr lang="en-CA" b="0" dirty="0">
              <a:effectLst/>
              <a:latin typeface="Helvetica Neue"/>
              <a:ea typeface="Helvetica Neue"/>
              <a:cs typeface="Helvetica Neue"/>
              <a:sym typeface="Helvetica Neue"/>
            </a:endParaRPr>
          </a:p>
          <a:p>
            <a:pPr marL="666229" indent="-666229">
              <a:buFont typeface="Arial" panose="020B0604020202020204" pitchFamily="34" charset="0"/>
              <a:buChar char="•"/>
            </a:pPr>
            <a:endParaRPr lang="en-US" sz="1900" dirty="0"/>
          </a:p>
          <a:p>
            <a:endParaRPr lang="en-CA" dirty="0"/>
          </a:p>
        </p:txBody>
      </p:sp>
    </p:spTree>
    <p:extLst>
      <p:ext uri="{BB962C8B-B14F-4D97-AF65-F5344CB8AC3E}">
        <p14:creationId xmlns:p14="http://schemas.microsoft.com/office/powerpoint/2010/main" val="2347026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marL="0">
              <a:lnSpc>
                <a:spcPct val="107000"/>
              </a:lnSpc>
              <a:spcAft>
                <a:spcPts val="800"/>
              </a:spcAft>
            </a:pPr>
            <a:r>
              <a:rPr lang="fr-CA" sz="20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Vous voyez ici les dates clés de la campagne.  </a:t>
            </a:r>
            <a:endParaRPr lang="fr-CA"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514350" indent="-285750">
              <a:lnSpc>
                <a:spcPct val="107000"/>
              </a:lnSpc>
              <a:spcAft>
                <a:spcPts val="800"/>
              </a:spcAft>
              <a:buFont typeface="Arial" panose="020B0604020202020204" pitchFamily="34" charset="0"/>
              <a:buChar char="•"/>
            </a:pPr>
            <a:endParaRPr lang="fr-CA" sz="20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endParaRPr>
          </a:p>
          <a:p>
            <a:pPr marL="36000" marR="0" lvl="0" indent="0" algn="l" defTabSz="914400" rtl="0" eaLnBrk="1" fontAlgn="auto" latinLnBrk="0" hangingPunct="1">
              <a:lnSpc>
                <a:spcPct val="107000"/>
              </a:lnSpc>
              <a:spcBef>
                <a:spcPts val="0"/>
              </a:spcBef>
              <a:spcAft>
                <a:spcPts val="800"/>
              </a:spcAft>
              <a:buClr>
                <a:srgbClr val="000000"/>
              </a:buClr>
              <a:buSzPts val="1400"/>
              <a:buFont typeface="Arial" panose="020B0604020202020204" pitchFamily="34" charset="0"/>
              <a:buNone/>
              <a:tabLst/>
              <a:defRPr/>
            </a:pPr>
            <a:r>
              <a:rPr lang="fr-CA" sz="2000" b="1"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Comme mentionné précédemment, vous pouvez consulter le document intitulé Calendrier de la campagne et activités clés sur le site Web des ambassadeurs et ambassadrices pour obtenir plus de détails sur les dates et les activités. Plusieurs autres outils sont à votre disposition sur ce site Web pour vous assister lorsque vous contacterez votre ou vos magasins Walmart. Pour certains et certaines, ces contacts se feront en personne, pour d’autres par téléphone et pour d’autres encore, il s’agira d’une combinaison de visites et d’appels. Quelle que soit la façon de procéder, les outils tels que les scénarios, les notes d’allocution pour les réunions de motivation chez Walmart, les aide-mémoire pour les ambassadeurs et ambassadrices et autres ressources vous aideront à réussir vos échanges. </a:t>
            </a:r>
            <a:endParaRPr lang="fr-CA" sz="20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solidFill>
                <a:srgbClr val="000000"/>
              </a:solidFill>
            </a:endParaRPr>
          </a:p>
        </p:txBody>
      </p:sp>
    </p:spTree>
    <p:extLst>
      <p:ext uri="{BB962C8B-B14F-4D97-AF65-F5344CB8AC3E}">
        <p14:creationId xmlns:p14="http://schemas.microsoft.com/office/powerpoint/2010/main" val="1700409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15463" y="3163888"/>
            <a:ext cx="28114626" cy="15814675"/>
          </a:xfrm>
        </p:spPr>
      </p:sp>
      <p:sp>
        <p:nvSpPr>
          <p:cNvPr id="3" name="Notes Placeholder 2"/>
          <p:cNvSpPr>
            <a:spLocks noGrp="1"/>
          </p:cNvSpPr>
          <p:nvPr>
            <p:ph type="body" idx="1"/>
          </p:nvPr>
        </p:nvSpPr>
        <p:spPr/>
        <p:txBody>
          <a:bodyPr/>
          <a:lstStyle/>
          <a:p>
            <a:pPr marL="0" marR="0" lvl="0" indent="0" algn="just" defTabSz="457200" eaLnBrk="1" fontAlgn="auto" latinLnBrk="0" hangingPunct="1">
              <a:lnSpc>
                <a:spcPct val="117999"/>
              </a:lnSpc>
              <a:spcBef>
                <a:spcPts val="0"/>
              </a:spcBef>
              <a:spcAft>
                <a:spcPts val="0"/>
              </a:spcAft>
              <a:buClrTx/>
              <a:buSzTx/>
              <a:buFontTx/>
              <a:buNone/>
              <a:tabLst/>
              <a:defRPr/>
            </a:pPr>
            <a:r>
              <a:rPr lang="en-US" b="1" dirty="0" err="1"/>
              <a:t>Parlons</a:t>
            </a:r>
            <a:r>
              <a:rPr lang="en-US" b="1" dirty="0"/>
              <a:t> un </a:t>
            </a:r>
            <a:r>
              <a:rPr lang="en-US" b="1" dirty="0" err="1"/>
              <a:t>peu</a:t>
            </a:r>
            <a:r>
              <a:rPr lang="en-US" b="1" dirty="0"/>
              <a:t> plus </a:t>
            </a:r>
            <a:r>
              <a:rPr lang="en-US" b="1" dirty="0" err="1"/>
              <a:t>en</a:t>
            </a:r>
            <a:r>
              <a:rPr lang="en-US" b="1" dirty="0"/>
              <a:t> </a:t>
            </a:r>
            <a:r>
              <a:rPr lang="en-US" b="1" dirty="0" err="1"/>
              <a:t>détail</a:t>
            </a:r>
            <a:r>
              <a:rPr lang="en-US" b="1" dirty="0"/>
              <a:t> de </a:t>
            </a:r>
            <a:r>
              <a:rPr lang="en-US" b="1" dirty="0" err="1"/>
              <a:t>vos</a:t>
            </a:r>
            <a:r>
              <a:rPr lang="en-US" b="1" dirty="0"/>
              <a:t> </a:t>
            </a:r>
            <a:r>
              <a:rPr lang="en-US" b="1" dirty="0" err="1"/>
              <a:t>responsabilités</a:t>
            </a:r>
            <a:r>
              <a:rPr lang="en-US" b="1" dirty="0"/>
              <a:t> </a:t>
            </a:r>
            <a:r>
              <a:rPr lang="en-US" b="1" dirty="0" err="1"/>
              <a:t>durant</a:t>
            </a:r>
            <a:r>
              <a:rPr lang="en-US" b="1" dirty="0"/>
              <a:t> la </a:t>
            </a:r>
            <a:r>
              <a:rPr lang="en-US" b="1" dirty="0" err="1"/>
              <a:t>campagne</a:t>
            </a:r>
            <a:r>
              <a:rPr lang="en-US" b="1" dirty="0"/>
              <a:t>. </a:t>
            </a:r>
            <a:endParaRPr lang="en-US" dirty="0"/>
          </a:p>
          <a:p>
            <a:endParaRPr lang="en-CA" dirty="0"/>
          </a:p>
        </p:txBody>
      </p:sp>
    </p:spTree>
    <p:extLst>
      <p:ext uri="{BB962C8B-B14F-4D97-AF65-F5344CB8AC3E}">
        <p14:creationId xmlns:p14="http://schemas.microsoft.com/office/powerpoint/2010/main" val="25437121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pPr marL="667832" indent="-667832">
              <a:lnSpc>
                <a:spcPct val="107000"/>
              </a:lnSpc>
              <a:spcAft>
                <a:spcPts val="1558"/>
              </a:spcAft>
              <a:buFont typeface="Arial" panose="020B0604020202020204" pitchFamily="34" charset="0"/>
              <a:buChar char="•"/>
              <a:tabLst>
                <a:tab pos="890443" algn="l"/>
              </a:tabLst>
            </a:pPr>
            <a:r>
              <a:rPr lang="fr-CA" sz="2000" b="1" kern="100" dirty="0">
                <a:latin typeface="Calibri" panose="020F0502020204030204" pitchFamily="34" charset="0"/>
                <a:ea typeface="Calibri" panose="020F0502020204030204" pitchFamily="34" charset="0"/>
                <a:cs typeface="Times New Roman" panose="02020603050405020304" pitchFamily="18" charset="0"/>
              </a:rPr>
              <a:t>Vous jouez un rôle essentiel dans notre campagne annuelle en magasin.</a:t>
            </a:r>
          </a:p>
          <a:p>
            <a:pPr marL="667832" indent="-667832">
              <a:lnSpc>
                <a:spcPct val="107000"/>
              </a:lnSpc>
              <a:spcAft>
                <a:spcPts val="1558"/>
              </a:spcAft>
              <a:buFont typeface="Arial" panose="020B0604020202020204" pitchFamily="34" charset="0"/>
              <a:buChar char="•"/>
              <a:tabLst>
                <a:tab pos="890443" algn="l"/>
              </a:tabLst>
            </a:pPr>
            <a:endParaRPr lang="fr-CA" sz="2000" kern="100" dirty="0">
              <a:latin typeface="Calibri" panose="020F0502020204030204" pitchFamily="34" charset="0"/>
              <a:ea typeface="Calibri" panose="020F0502020204030204" pitchFamily="34" charset="0"/>
              <a:cs typeface="Times New Roman" panose="02020603050405020304" pitchFamily="18" charset="0"/>
            </a:endParaRPr>
          </a:p>
          <a:p>
            <a:pPr marL="667832" indent="-667832">
              <a:lnSpc>
                <a:spcPct val="107000"/>
              </a:lnSpc>
              <a:spcAft>
                <a:spcPts val="1558"/>
              </a:spcAft>
              <a:buFont typeface="Arial" panose="020B0604020202020204" pitchFamily="34" charset="0"/>
              <a:buChar char="•"/>
              <a:tabLst>
                <a:tab pos="890443" algn="l"/>
              </a:tabLst>
            </a:pPr>
            <a:r>
              <a:rPr lang="fr-CA" sz="2000" kern="100" dirty="0">
                <a:latin typeface="Calibri" panose="020F0502020204030204" pitchFamily="34" charset="0"/>
                <a:ea typeface="Calibri" panose="020F0502020204030204" pitchFamily="34" charset="0"/>
                <a:cs typeface="Times New Roman" panose="02020603050405020304" pitchFamily="18" charset="0"/>
              </a:rPr>
              <a:t>Walmart organise des collectes de fonds à l’échelle nationale pour d’autres organisations, mais la </a:t>
            </a:r>
            <a:r>
              <a:rPr lang="fr-CA" sz="2000" b="1" kern="100" dirty="0">
                <a:latin typeface="Calibri" panose="020F0502020204030204" pitchFamily="34" charset="0"/>
                <a:ea typeface="Calibri" panose="020F0502020204030204" pitchFamily="34" charset="0"/>
                <a:cs typeface="Times New Roman" panose="02020603050405020304" pitchFamily="18" charset="0"/>
              </a:rPr>
              <a:t>Croix-Rouge canadienne est la seule à avoir des bénévoles sur place </a:t>
            </a:r>
            <a:r>
              <a:rPr lang="fr-CA" sz="2000" kern="100" dirty="0">
                <a:latin typeface="Calibri" panose="020F0502020204030204" pitchFamily="34" charset="0"/>
                <a:ea typeface="Calibri" panose="020F0502020204030204" pitchFamily="34" charset="0"/>
                <a:cs typeface="Times New Roman" panose="02020603050405020304" pitchFamily="18" charset="0"/>
              </a:rPr>
              <a:t>dans chaque magasin pour soutenir la campagne. </a:t>
            </a:r>
          </a:p>
          <a:p>
            <a:pPr marL="667832" indent="-667832">
              <a:lnSpc>
                <a:spcPct val="107000"/>
              </a:lnSpc>
              <a:spcAft>
                <a:spcPts val="1558"/>
              </a:spcAft>
              <a:buFont typeface="Arial" panose="020B0604020202020204" pitchFamily="34" charset="0"/>
              <a:buChar char="•"/>
              <a:tabLst>
                <a:tab pos="890443" algn="l"/>
              </a:tabLst>
            </a:pPr>
            <a:endParaRPr lang="fr-CA" sz="2000" kern="100" dirty="0">
              <a:latin typeface="Calibri" panose="020F0502020204030204" pitchFamily="34" charset="0"/>
              <a:ea typeface="Calibri" panose="020F0502020204030204" pitchFamily="34" charset="0"/>
              <a:cs typeface="Times New Roman" panose="02020603050405020304" pitchFamily="18" charset="0"/>
            </a:endParaRPr>
          </a:p>
          <a:p>
            <a:pPr marL="667832" indent="-667832">
              <a:lnSpc>
                <a:spcPct val="107000"/>
              </a:lnSpc>
              <a:spcAft>
                <a:spcPts val="1558"/>
              </a:spcAft>
              <a:buFont typeface="Arial" panose="020B0604020202020204" pitchFamily="34" charset="0"/>
              <a:buChar char="•"/>
              <a:tabLst>
                <a:tab pos="890443" algn="l"/>
              </a:tabLst>
            </a:pPr>
            <a:r>
              <a:rPr lang="fr-CA" sz="2000" kern="100" dirty="0">
                <a:latin typeface="Calibri" panose="020F0502020204030204" pitchFamily="34" charset="0"/>
                <a:ea typeface="Calibri" panose="020F0502020204030204" pitchFamily="34" charset="0"/>
                <a:cs typeface="Times New Roman" panose="02020603050405020304" pitchFamily="18" charset="0"/>
              </a:rPr>
              <a:t>En cela, la Croix-Rouge canadienne est vraiment unique et se distingue des autres organisations.</a:t>
            </a:r>
          </a:p>
          <a:p>
            <a:pPr marL="667832" indent="-667832">
              <a:lnSpc>
                <a:spcPct val="107000"/>
              </a:lnSpc>
              <a:spcAft>
                <a:spcPts val="1558"/>
              </a:spcAft>
              <a:buFont typeface="Arial" panose="020B0604020202020204" pitchFamily="34" charset="0"/>
              <a:buChar char="•"/>
              <a:tabLst>
                <a:tab pos="890443" algn="l"/>
              </a:tabLst>
            </a:pPr>
            <a:r>
              <a:rPr lang="fr-CA" sz="2000" b="1" kern="100" dirty="0">
                <a:latin typeface="Calibri" panose="020F0502020204030204" pitchFamily="34" charset="0"/>
                <a:ea typeface="Calibri" panose="020F0502020204030204" pitchFamily="34" charset="0"/>
                <a:cs typeface="Times New Roman" panose="02020603050405020304" pitchFamily="18" charset="0"/>
              </a:rPr>
              <a:t>Vous fournissez les informations, l’attention et la reconnaissance nécessaires aux associé(e)s, aux gérants et gérantes</a:t>
            </a:r>
            <a:r>
              <a:rPr lang="fr-CA" sz="2000" kern="100" dirty="0">
                <a:latin typeface="Calibri" panose="020F0502020204030204" pitchFamily="34" charset="0"/>
                <a:ea typeface="Calibri" panose="020F0502020204030204" pitchFamily="34" charset="0"/>
                <a:cs typeface="Times New Roman" panose="02020603050405020304" pitchFamily="18" charset="0"/>
              </a:rPr>
              <a:t>, et à la clientèle de Walmart pour que cette campagne soit un succès d’année en année.</a:t>
            </a:r>
          </a:p>
          <a:p>
            <a:endParaRPr lang="fr-FR" dirty="0"/>
          </a:p>
        </p:txBody>
      </p:sp>
    </p:spTree>
    <p:extLst>
      <p:ext uri="{BB962C8B-B14F-4D97-AF65-F5344CB8AC3E}">
        <p14:creationId xmlns:p14="http://schemas.microsoft.com/office/powerpoint/2010/main" val="3466015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half" idx="1"/>
          </p:nvPr>
        </p:nvSpPr>
        <p:spPr>
          <a:xfrm>
            <a:off x="1778000" y="7073900"/>
            <a:ext cx="20828000" cy="4760963"/>
          </a:xfrm>
          <a:prstGeom prst="rect">
            <a:avLst/>
          </a:prstGeom>
        </p:spPr>
        <p:txBody>
          <a:bodyPr anchor="t">
            <a:noAutofit/>
          </a:bodyPr>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4200"/>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76950"/>
            <a:ext cx="19621500" cy="825500"/>
          </a:xfrm>
          <a:prstGeom prst="rect">
            <a:avLst/>
          </a:prstGeom>
        </p:spPr>
        <p:txBody>
          <a:bodyPr>
            <a:spAutoFit/>
          </a:bodyPr>
          <a:lstStyle>
            <a:lvl1pPr marL="0" indent="0" algn="ctr">
              <a:spcBef>
                <a:spcPts val="0"/>
              </a:spcBef>
              <a:buSzTx/>
              <a:buNone/>
              <a:defRPr sz="4800"/>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D23B5-5930-4845-8743-44DBC9655BAE}"/>
              </a:ext>
            </a:extLst>
          </p:cNvPr>
          <p:cNvSpPr>
            <a:spLocks noGrp="1"/>
          </p:cNvSpPr>
          <p:nvPr>
            <p:ph type="ctrTitle"/>
          </p:nvPr>
        </p:nvSpPr>
        <p:spPr>
          <a:xfrm>
            <a:off x="3048000" y="2244726"/>
            <a:ext cx="18288000" cy="4775200"/>
          </a:xfrm>
        </p:spPr>
        <p:txBody>
          <a:bodyPr anchor="b"/>
          <a:lstStyle>
            <a:lvl1pPr algn="ctr">
              <a:defRPr sz="12000"/>
            </a:lvl1pPr>
          </a:lstStyle>
          <a:p>
            <a:r>
              <a:rPr lang="en-US"/>
              <a:t>Click to edit Master title style</a:t>
            </a:r>
            <a:endParaRPr lang="en-CA"/>
          </a:p>
        </p:txBody>
      </p:sp>
      <p:sp>
        <p:nvSpPr>
          <p:cNvPr id="3" name="Subtitle 2">
            <a:extLst>
              <a:ext uri="{FF2B5EF4-FFF2-40B4-BE49-F238E27FC236}">
                <a16:creationId xmlns:a16="http://schemas.microsoft.com/office/drawing/2014/main" id="{22A9F935-88DE-4386-931D-37005824D758}"/>
              </a:ext>
            </a:extLst>
          </p:cNvPr>
          <p:cNvSpPr>
            <a:spLocks noGrp="1"/>
          </p:cNvSpPr>
          <p:nvPr>
            <p:ph type="subTitle" idx="1"/>
          </p:nvPr>
        </p:nvSpPr>
        <p:spPr>
          <a:xfrm>
            <a:off x="3048000" y="7204076"/>
            <a:ext cx="18288000" cy="3311524"/>
          </a:xfrm>
        </p:spPr>
        <p:txBody>
          <a:bodyPr/>
          <a:lstStyle>
            <a:lvl1pPr marL="0" indent="0" algn="ctr">
              <a:buNone/>
              <a:defRPr sz="4800"/>
            </a:lvl1pPr>
            <a:lvl2pPr marL="914377" indent="0" algn="ctr">
              <a:buNone/>
              <a:defRPr sz="4000"/>
            </a:lvl2pPr>
            <a:lvl3pPr marL="1828754" indent="0" algn="ctr">
              <a:buNone/>
              <a:defRPr sz="3600"/>
            </a:lvl3pPr>
            <a:lvl4pPr marL="2743131" indent="0" algn="ctr">
              <a:buNone/>
              <a:defRPr sz="3200"/>
            </a:lvl4pPr>
            <a:lvl5pPr marL="3657509" indent="0" algn="ctr">
              <a:buNone/>
              <a:defRPr sz="3200"/>
            </a:lvl5pPr>
            <a:lvl6pPr marL="4571886" indent="0" algn="ctr">
              <a:buNone/>
              <a:defRPr sz="3200"/>
            </a:lvl6pPr>
            <a:lvl7pPr marL="5486263" indent="0" algn="ctr">
              <a:buNone/>
              <a:defRPr sz="3200"/>
            </a:lvl7pPr>
            <a:lvl8pPr marL="6400640" indent="0" algn="ctr">
              <a:buNone/>
              <a:defRPr sz="3200"/>
            </a:lvl8pPr>
            <a:lvl9pPr marL="7315017" indent="0" algn="ctr">
              <a:buNone/>
              <a:defRPr sz="32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F807F13-F8A8-46D3-AFCD-27E43686E3CD}"/>
              </a:ext>
            </a:extLst>
          </p:cNvPr>
          <p:cNvSpPr>
            <a:spLocks noGrp="1"/>
          </p:cNvSpPr>
          <p:nvPr>
            <p:ph type="dt" sz="half" idx="10"/>
          </p:nvPr>
        </p:nvSpPr>
        <p:spPr/>
        <p:txBody>
          <a:bodyPr/>
          <a:lstStyle/>
          <a:p>
            <a:fld id="{9F83C5F0-762E-4766-BF51-B42BB28AE222}" type="datetimeFigureOut">
              <a:rPr lang="en-CA" smtClean="0"/>
              <a:t>2023-06-15</a:t>
            </a:fld>
            <a:endParaRPr lang="en-CA"/>
          </a:p>
        </p:txBody>
      </p:sp>
      <p:sp>
        <p:nvSpPr>
          <p:cNvPr id="5" name="Footer Placeholder 4">
            <a:extLst>
              <a:ext uri="{FF2B5EF4-FFF2-40B4-BE49-F238E27FC236}">
                <a16:creationId xmlns:a16="http://schemas.microsoft.com/office/drawing/2014/main" id="{5F717964-08E2-461E-B200-B044D8C8662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1B43695-615E-4049-B143-8EF36E1E2722}"/>
              </a:ext>
            </a:extLst>
          </p:cNvPr>
          <p:cNvSpPr>
            <a:spLocks noGrp="1"/>
          </p:cNvSpPr>
          <p:nvPr>
            <p:ph type="sldNum" sz="quarter" idx="12"/>
          </p:nvPr>
        </p:nvSpPr>
        <p:spPr/>
        <p:txBody>
          <a:bodyPr/>
          <a:lstStyle/>
          <a:p>
            <a:fld id="{380E309A-65A7-4451-9C80-97FB30CD61D3}" type="slidenum">
              <a:rPr lang="en-CA" smtClean="0"/>
              <a:t>‹n°›</a:t>
            </a:fld>
            <a:endParaRPr lang="en-CA"/>
          </a:p>
        </p:txBody>
      </p:sp>
    </p:spTree>
    <p:extLst>
      <p:ext uri="{BB962C8B-B14F-4D97-AF65-F5344CB8AC3E}">
        <p14:creationId xmlns:p14="http://schemas.microsoft.com/office/powerpoint/2010/main" val="374056131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92D46-1F04-4D4C-BDC8-055D3BC897A9}"/>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288893B-4310-4893-9427-630003C602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DD16EFB-97CB-484C-8954-2213016966D1}"/>
              </a:ext>
            </a:extLst>
          </p:cNvPr>
          <p:cNvSpPr>
            <a:spLocks noGrp="1"/>
          </p:cNvSpPr>
          <p:nvPr>
            <p:ph type="dt" sz="half" idx="10"/>
          </p:nvPr>
        </p:nvSpPr>
        <p:spPr/>
        <p:txBody>
          <a:bodyPr/>
          <a:lstStyle/>
          <a:p>
            <a:fld id="{9F83C5F0-762E-4766-BF51-B42BB28AE222}" type="datetimeFigureOut">
              <a:rPr lang="en-CA" smtClean="0"/>
              <a:t>2023-06-15</a:t>
            </a:fld>
            <a:endParaRPr lang="en-CA"/>
          </a:p>
        </p:txBody>
      </p:sp>
      <p:sp>
        <p:nvSpPr>
          <p:cNvPr id="5" name="Footer Placeholder 4">
            <a:extLst>
              <a:ext uri="{FF2B5EF4-FFF2-40B4-BE49-F238E27FC236}">
                <a16:creationId xmlns:a16="http://schemas.microsoft.com/office/drawing/2014/main" id="{B656CFA7-8BCE-4450-BEE9-C23C7DFBE54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2B22439-03A5-40FE-9A4A-58AC6A1A030B}"/>
              </a:ext>
            </a:extLst>
          </p:cNvPr>
          <p:cNvSpPr>
            <a:spLocks noGrp="1"/>
          </p:cNvSpPr>
          <p:nvPr>
            <p:ph type="sldNum" sz="quarter" idx="12"/>
          </p:nvPr>
        </p:nvSpPr>
        <p:spPr/>
        <p:txBody>
          <a:bodyPr/>
          <a:lstStyle/>
          <a:p>
            <a:fld id="{380E309A-65A7-4451-9C80-97FB30CD61D3}" type="slidenum">
              <a:rPr lang="en-CA" smtClean="0"/>
              <a:t>‹n°›</a:t>
            </a:fld>
            <a:endParaRPr lang="en-CA"/>
          </a:p>
        </p:txBody>
      </p:sp>
    </p:spTree>
    <p:extLst>
      <p:ext uri="{BB962C8B-B14F-4D97-AF65-F5344CB8AC3E}">
        <p14:creationId xmlns:p14="http://schemas.microsoft.com/office/powerpoint/2010/main" val="34255347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9668A-9294-4350-81E4-ADDFB4DB70A8}"/>
              </a:ext>
            </a:extLst>
          </p:cNvPr>
          <p:cNvSpPr>
            <a:spLocks noGrp="1"/>
          </p:cNvSpPr>
          <p:nvPr>
            <p:ph type="title"/>
          </p:nvPr>
        </p:nvSpPr>
        <p:spPr>
          <a:xfrm>
            <a:off x="1663700" y="3419477"/>
            <a:ext cx="21031200" cy="5705474"/>
          </a:xfrm>
        </p:spPr>
        <p:txBody>
          <a:bodyPr anchor="b"/>
          <a:lstStyle>
            <a:lvl1pPr>
              <a:defRPr sz="12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C50CCA28-D655-459B-86D5-FA75D1DBBDA3}"/>
              </a:ext>
            </a:extLst>
          </p:cNvPr>
          <p:cNvSpPr>
            <a:spLocks noGrp="1"/>
          </p:cNvSpPr>
          <p:nvPr>
            <p:ph type="body" idx="1"/>
          </p:nvPr>
        </p:nvSpPr>
        <p:spPr>
          <a:xfrm>
            <a:off x="1663700" y="9178927"/>
            <a:ext cx="21031200" cy="3000374"/>
          </a:xfrm>
        </p:spPr>
        <p:txBody>
          <a:bodyPr/>
          <a:lstStyle>
            <a:lvl1pPr marL="0" indent="0">
              <a:buNone/>
              <a:defRPr sz="4800">
                <a:solidFill>
                  <a:schemeClr val="tx1">
                    <a:tint val="75000"/>
                  </a:schemeClr>
                </a:solidFill>
              </a:defRPr>
            </a:lvl1pPr>
            <a:lvl2pPr marL="914377" indent="0">
              <a:buNone/>
              <a:defRPr sz="4000">
                <a:solidFill>
                  <a:schemeClr val="tx1">
                    <a:tint val="75000"/>
                  </a:schemeClr>
                </a:solidFill>
              </a:defRPr>
            </a:lvl2pPr>
            <a:lvl3pPr marL="1828754" indent="0">
              <a:buNone/>
              <a:defRPr sz="3600">
                <a:solidFill>
                  <a:schemeClr val="tx1">
                    <a:tint val="75000"/>
                  </a:schemeClr>
                </a:solidFill>
              </a:defRPr>
            </a:lvl3pPr>
            <a:lvl4pPr marL="2743131" indent="0">
              <a:buNone/>
              <a:defRPr sz="3200">
                <a:solidFill>
                  <a:schemeClr val="tx1">
                    <a:tint val="75000"/>
                  </a:schemeClr>
                </a:solidFill>
              </a:defRPr>
            </a:lvl4pPr>
            <a:lvl5pPr marL="3657509" indent="0">
              <a:buNone/>
              <a:defRPr sz="3200">
                <a:solidFill>
                  <a:schemeClr val="tx1">
                    <a:tint val="75000"/>
                  </a:schemeClr>
                </a:solidFill>
              </a:defRPr>
            </a:lvl5pPr>
            <a:lvl6pPr marL="4571886" indent="0">
              <a:buNone/>
              <a:defRPr sz="3200">
                <a:solidFill>
                  <a:schemeClr val="tx1">
                    <a:tint val="75000"/>
                  </a:schemeClr>
                </a:solidFill>
              </a:defRPr>
            </a:lvl6pPr>
            <a:lvl7pPr marL="5486263" indent="0">
              <a:buNone/>
              <a:defRPr sz="3200">
                <a:solidFill>
                  <a:schemeClr val="tx1">
                    <a:tint val="75000"/>
                  </a:schemeClr>
                </a:solidFill>
              </a:defRPr>
            </a:lvl7pPr>
            <a:lvl8pPr marL="6400640" indent="0">
              <a:buNone/>
              <a:defRPr sz="3200">
                <a:solidFill>
                  <a:schemeClr val="tx1">
                    <a:tint val="75000"/>
                  </a:schemeClr>
                </a:solidFill>
              </a:defRPr>
            </a:lvl8pPr>
            <a:lvl9pPr marL="7315017" indent="0">
              <a:buNone/>
              <a:defRPr sz="3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46B630C-B374-4E98-B75A-1A827C5EF9A0}"/>
              </a:ext>
            </a:extLst>
          </p:cNvPr>
          <p:cNvSpPr>
            <a:spLocks noGrp="1"/>
          </p:cNvSpPr>
          <p:nvPr>
            <p:ph type="dt" sz="half" idx="10"/>
          </p:nvPr>
        </p:nvSpPr>
        <p:spPr/>
        <p:txBody>
          <a:bodyPr/>
          <a:lstStyle/>
          <a:p>
            <a:fld id="{9F83C5F0-762E-4766-BF51-B42BB28AE222}" type="datetimeFigureOut">
              <a:rPr lang="en-CA" smtClean="0"/>
              <a:t>2023-06-15</a:t>
            </a:fld>
            <a:endParaRPr lang="en-CA"/>
          </a:p>
        </p:txBody>
      </p:sp>
      <p:sp>
        <p:nvSpPr>
          <p:cNvPr id="5" name="Footer Placeholder 4">
            <a:extLst>
              <a:ext uri="{FF2B5EF4-FFF2-40B4-BE49-F238E27FC236}">
                <a16:creationId xmlns:a16="http://schemas.microsoft.com/office/drawing/2014/main" id="{06F516B8-4061-482A-8962-25F60195060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F5DD333-5718-48A8-92BF-EAFECCE33D63}"/>
              </a:ext>
            </a:extLst>
          </p:cNvPr>
          <p:cNvSpPr>
            <a:spLocks noGrp="1"/>
          </p:cNvSpPr>
          <p:nvPr>
            <p:ph type="sldNum" sz="quarter" idx="12"/>
          </p:nvPr>
        </p:nvSpPr>
        <p:spPr/>
        <p:txBody>
          <a:bodyPr/>
          <a:lstStyle/>
          <a:p>
            <a:fld id="{380E309A-65A7-4451-9C80-97FB30CD61D3}" type="slidenum">
              <a:rPr lang="en-CA" smtClean="0"/>
              <a:t>‹n°›</a:t>
            </a:fld>
            <a:endParaRPr lang="en-CA"/>
          </a:p>
        </p:txBody>
      </p:sp>
    </p:spTree>
    <p:extLst>
      <p:ext uri="{BB962C8B-B14F-4D97-AF65-F5344CB8AC3E}">
        <p14:creationId xmlns:p14="http://schemas.microsoft.com/office/powerpoint/2010/main" val="25612051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A1AA1-F9FA-4FAC-87EC-8FE6702B46B7}"/>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5C44C08-EECF-4E84-988D-1E814142D13F}"/>
              </a:ext>
            </a:extLst>
          </p:cNvPr>
          <p:cNvSpPr>
            <a:spLocks noGrp="1"/>
          </p:cNvSpPr>
          <p:nvPr>
            <p:ph sz="half" idx="1"/>
          </p:nvPr>
        </p:nvSpPr>
        <p:spPr>
          <a:xfrm>
            <a:off x="1676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EA766B20-D9FC-4E7E-8187-12007EBE17CD}"/>
              </a:ext>
            </a:extLst>
          </p:cNvPr>
          <p:cNvSpPr>
            <a:spLocks noGrp="1"/>
          </p:cNvSpPr>
          <p:nvPr>
            <p:ph sz="half" idx="2"/>
          </p:nvPr>
        </p:nvSpPr>
        <p:spPr>
          <a:xfrm>
            <a:off x="12344400" y="3651250"/>
            <a:ext cx="10363200" cy="87026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CC77852-11A5-4649-BFB8-2DACD76E33DC}"/>
              </a:ext>
            </a:extLst>
          </p:cNvPr>
          <p:cNvSpPr>
            <a:spLocks noGrp="1"/>
          </p:cNvSpPr>
          <p:nvPr>
            <p:ph type="dt" sz="half" idx="10"/>
          </p:nvPr>
        </p:nvSpPr>
        <p:spPr/>
        <p:txBody>
          <a:bodyPr/>
          <a:lstStyle/>
          <a:p>
            <a:fld id="{9F83C5F0-762E-4766-BF51-B42BB28AE222}" type="datetimeFigureOut">
              <a:rPr lang="en-CA" smtClean="0"/>
              <a:t>2023-06-15</a:t>
            </a:fld>
            <a:endParaRPr lang="en-CA"/>
          </a:p>
        </p:txBody>
      </p:sp>
      <p:sp>
        <p:nvSpPr>
          <p:cNvPr id="6" name="Footer Placeholder 5">
            <a:extLst>
              <a:ext uri="{FF2B5EF4-FFF2-40B4-BE49-F238E27FC236}">
                <a16:creationId xmlns:a16="http://schemas.microsoft.com/office/drawing/2014/main" id="{F5007CF7-B6A5-4A24-B6BE-7AE78DD868DD}"/>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7846B343-4A74-426B-A1D2-6E9FC651CE65}"/>
              </a:ext>
            </a:extLst>
          </p:cNvPr>
          <p:cNvSpPr>
            <a:spLocks noGrp="1"/>
          </p:cNvSpPr>
          <p:nvPr>
            <p:ph type="sldNum" sz="quarter" idx="12"/>
          </p:nvPr>
        </p:nvSpPr>
        <p:spPr/>
        <p:txBody>
          <a:bodyPr/>
          <a:lstStyle/>
          <a:p>
            <a:fld id="{380E309A-65A7-4451-9C80-97FB30CD61D3}" type="slidenum">
              <a:rPr lang="en-CA" smtClean="0"/>
              <a:t>‹n°›</a:t>
            </a:fld>
            <a:endParaRPr lang="en-CA"/>
          </a:p>
        </p:txBody>
      </p:sp>
    </p:spTree>
    <p:extLst>
      <p:ext uri="{BB962C8B-B14F-4D97-AF65-F5344CB8AC3E}">
        <p14:creationId xmlns:p14="http://schemas.microsoft.com/office/powerpoint/2010/main" val="28691494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0F887-0CE1-427B-9709-AB912456674A}"/>
              </a:ext>
            </a:extLst>
          </p:cNvPr>
          <p:cNvSpPr>
            <a:spLocks noGrp="1"/>
          </p:cNvSpPr>
          <p:nvPr>
            <p:ph type="title"/>
          </p:nvPr>
        </p:nvSpPr>
        <p:spPr>
          <a:xfrm>
            <a:off x="1679576" y="730251"/>
            <a:ext cx="21031200" cy="2651126"/>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7B9BE02-A8F8-45F6-BFE1-6E09792140E7}"/>
              </a:ext>
            </a:extLst>
          </p:cNvPr>
          <p:cNvSpPr>
            <a:spLocks noGrp="1"/>
          </p:cNvSpPr>
          <p:nvPr>
            <p:ph type="body" idx="1"/>
          </p:nvPr>
        </p:nvSpPr>
        <p:spPr>
          <a:xfrm>
            <a:off x="1679578" y="3362326"/>
            <a:ext cx="10315575" cy="1647824"/>
          </a:xfrm>
        </p:spPr>
        <p:txBody>
          <a:bodyPr anchor="b"/>
          <a:lstStyle>
            <a:lvl1pPr marL="0" indent="0">
              <a:buNone/>
              <a:defRPr sz="4800" b="1"/>
            </a:lvl1pPr>
            <a:lvl2pPr marL="914377" indent="0">
              <a:buNone/>
              <a:defRPr sz="4000" b="1"/>
            </a:lvl2pPr>
            <a:lvl3pPr marL="1828754" indent="0">
              <a:buNone/>
              <a:defRPr sz="3600" b="1"/>
            </a:lvl3pPr>
            <a:lvl4pPr marL="2743131" indent="0">
              <a:buNone/>
              <a:defRPr sz="3200" b="1"/>
            </a:lvl4pPr>
            <a:lvl5pPr marL="3657509" indent="0">
              <a:buNone/>
              <a:defRPr sz="3200" b="1"/>
            </a:lvl5pPr>
            <a:lvl6pPr marL="4571886" indent="0">
              <a:buNone/>
              <a:defRPr sz="3200" b="1"/>
            </a:lvl6pPr>
            <a:lvl7pPr marL="5486263" indent="0">
              <a:buNone/>
              <a:defRPr sz="3200" b="1"/>
            </a:lvl7pPr>
            <a:lvl8pPr marL="6400640" indent="0">
              <a:buNone/>
              <a:defRPr sz="3200" b="1"/>
            </a:lvl8pPr>
            <a:lvl9pPr marL="7315017" indent="0">
              <a:buNone/>
              <a:defRPr sz="3200" b="1"/>
            </a:lvl9pPr>
          </a:lstStyle>
          <a:p>
            <a:pPr lvl="0"/>
            <a:r>
              <a:rPr lang="en-US"/>
              <a:t>Click to edit Master text styles</a:t>
            </a:r>
          </a:p>
        </p:txBody>
      </p:sp>
      <p:sp>
        <p:nvSpPr>
          <p:cNvPr id="4" name="Content Placeholder 3">
            <a:extLst>
              <a:ext uri="{FF2B5EF4-FFF2-40B4-BE49-F238E27FC236}">
                <a16:creationId xmlns:a16="http://schemas.microsoft.com/office/drawing/2014/main" id="{AF5C9F52-9F0D-4C81-AB2D-F4530F452E5E}"/>
              </a:ext>
            </a:extLst>
          </p:cNvPr>
          <p:cNvSpPr>
            <a:spLocks noGrp="1"/>
          </p:cNvSpPr>
          <p:nvPr>
            <p:ph sz="half" idx="2"/>
          </p:nvPr>
        </p:nvSpPr>
        <p:spPr>
          <a:xfrm>
            <a:off x="1679578" y="5010150"/>
            <a:ext cx="10315575"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9E87AAD3-7E24-4E2F-B978-B8548C750D89}"/>
              </a:ext>
            </a:extLst>
          </p:cNvPr>
          <p:cNvSpPr>
            <a:spLocks noGrp="1"/>
          </p:cNvSpPr>
          <p:nvPr>
            <p:ph type="body" sz="quarter" idx="3"/>
          </p:nvPr>
        </p:nvSpPr>
        <p:spPr>
          <a:xfrm>
            <a:off x="12344400" y="3362326"/>
            <a:ext cx="10366376" cy="1647824"/>
          </a:xfrm>
        </p:spPr>
        <p:txBody>
          <a:bodyPr anchor="b"/>
          <a:lstStyle>
            <a:lvl1pPr marL="0" indent="0">
              <a:buNone/>
              <a:defRPr sz="4800" b="1"/>
            </a:lvl1pPr>
            <a:lvl2pPr marL="914377" indent="0">
              <a:buNone/>
              <a:defRPr sz="4000" b="1"/>
            </a:lvl2pPr>
            <a:lvl3pPr marL="1828754" indent="0">
              <a:buNone/>
              <a:defRPr sz="3600" b="1"/>
            </a:lvl3pPr>
            <a:lvl4pPr marL="2743131" indent="0">
              <a:buNone/>
              <a:defRPr sz="3200" b="1"/>
            </a:lvl4pPr>
            <a:lvl5pPr marL="3657509" indent="0">
              <a:buNone/>
              <a:defRPr sz="3200" b="1"/>
            </a:lvl5pPr>
            <a:lvl6pPr marL="4571886" indent="0">
              <a:buNone/>
              <a:defRPr sz="3200" b="1"/>
            </a:lvl6pPr>
            <a:lvl7pPr marL="5486263" indent="0">
              <a:buNone/>
              <a:defRPr sz="3200" b="1"/>
            </a:lvl7pPr>
            <a:lvl8pPr marL="6400640" indent="0">
              <a:buNone/>
              <a:defRPr sz="3200" b="1"/>
            </a:lvl8pPr>
            <a:lvl9pPr marL="7315017" indent="0">
              <a:buNone/>
              <a:defRPr sz="3200" b="1"/>
            </a:lvl9pPr>
          </a:lstStyle>
          <a:p>
            <a:pPr lvl="0"/>
            <a:r>
              <a:rPr lang="en-US"/>
              <a:t>Click to edit Master text styles</a:t>
            </a:r>
          </a:p>
        </p:txBody>
      </p:sp>
      <p:sp>
        <p:nvSpPr>
          <p:cNvPr id="6" name="Content Placeholder 5">
            <a:extLst>
              <a:ext uri="{FF2B5EF4-FFF2-40B4-BE49-F238E27FC236}">
                <a16:creationId xmlns:a16="http://schemas.microsoft.com/office/drawing/2014/main" id="{93FB4285-F645-4071-9C9D-451436BAE1ED}"/>
              </a:ext>
            </a:extLst>
          </p:cNvPr>
          <p:cNvSpPr>
            <a:spLocks noGrp="1"/>
          </p:cNvSpPr>
          <p:nvPr>
            <p:ph sz="quarter" idx="4"/>
          </p:nvPr>
        </p:nvSpPr>
        <p:spPr>
          <a:xfrm>
            <a:off x="12344400" y="5010150"/>
            <a:ext cx="10366376" cy="7369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36245A3-5A40-4378-A9C5-B44DBB671982}"/>
              </a:ext>
            </a:extLst>
          </p:cNvPr>
          <p:cNvSpPr>
            <a:spLocks noGrp="1"/>
          </p:cNvSpPr>
          <p:nvPr>
            <p:ph type="dt" sz="half" idx="10"/>
          </p:nvPr>
        </p:nvSpPr>
        <p:spPr/>
        <p:txBody>
          <a:bodyPr/>
          <a:lstStyle/>
          <a:p>
            <a:fld id="{9F83C5F0-762E-4766-BF51-B42BB28AE222}" type="datetimeFigureOut">
              <a:rPr lang="en-CA" smtClean="0"/>
              <a:t>2023-06-15</a:t>
            </a:fld>
            <a:endParaRPr lang="en-CA"/>
          </a:p>
        </p:txBody>
      </p:sp>
      <p:sp>
        <p:nvSpPr>
          <p:cNvPr id="8" name="Footer Placeholder 7">
            <a:extLst>
              <a:ext uri="{FF2B5EF4-FFF2-40B4-BE49-F238E27FC236}">
                <a16:creationId xmlns:a16="http://schemas.microsoft.com/office/drawing/2014/main" id="{BE4D8624-D2A9-48CA-85A4-935E0EF6861A}"/>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B50F79B8-6BD9-45D6-8198-BBA2248D6C39}"/>
              </a:ext>
            </a:extLst>
          </p:cNvPr>
          <p:cNvSpPr>
            <a:spLocks noGrp="1"/>
          </p:cNvSpPr>
          <p:nvPr>
            <p:ph type="sldNum" sz="quarter" idx="12"/>
          </p:nvPr>
        </p:nvSpPr>
        <p:spPr/>
        <p:txBody>
          <a:bodyPr/>
          <a:lstStyle/>
          <a:p>
            <a:fld id="{380E309A-65A7-4451-9C80-97FB30CD61D3}" type="slidenum">
              <a:rPr lang="en-CA" smtClean="0"/>
              <a:t>‹n°›</a:t>
            </a:fld>
            <a:endParaRPr lang="en-CA"/>
          </a:p>
        </p:txBody>
      </p:sp>
    </p:spTree>
    <p:extLst>
      <p:ext uri="{BB962C8B-B14F-4D97-AF65-F5344CB8AC3E}">
        <p14:creationId xmlns:p14="http://schemas.microsoft.com/office/powerpoint/2010/main" val="15216426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142C8F-94F9-45CA-B116-4CDBF4564561}"/>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628580AB-C4F7-4874-91D3-9227197F540C}"/>
              </a:ext>
            </a:extLst>
          </p:cNvPr>
          <p:cNvSpPr>
            <a:spLocks noGrp="1"/>
          </p:cNvSpPr>
          <p:nvPr>
            <p:ph type="dt" sz="half" idx="10"/>
          </p:nvPr>
        </p:nvSpPr>
        <p:spPr/>
        <p:txBody>
          <a:bodyPr/>
          <a:lstStyle/>
          <a:p>
            <a:fld id="{9F83C5F0-762E-4766-BF51-B42BB28AE222}" type="datetimeFigureOut">
              <a:rPr lang="en-CA" smtClean="0"/>
              <a:t>2023-06-15</a:t>
            </a:fld>
            <a:endParaRPr lang="en-CA"/>
          </a:p>
        </p:txBody>
      </p:sp>
      <p:sp>
        <p:nvSpPr>
          <p:cNvPr id="4" name="Footer Placeholder 3">
            <a:extLst>
              <a:ext uri="{FF2B5EF4-FFF2-40B4-BE49-F238E27FC236}">
                <a16:creationId xmlns:a16="http://schemas.microsoft.com/office/drawing/2014/main" id="{C7311868-04B9-4E40-B87B-8E16997CECC4}"/>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B14ABB64-11BE-42C1-AE8D-CA0290F723BF}"/>
              </a:ext>
            </a:extLst>
          </p:cNvPr>
          <p:cNvSpPr>
            <a:spLocks noGrp="1"/>
          </p:cNvSpPr>
          <p:nvPr>
            <p:ph type="sldNum" sz="quarter" idx="12"/>
          </p:nvPr>
        </p:nvSpPr>
        <p:spPr/>
        <p:txBody>
          <a:bodyPr/>
          <a:lstStyle/>
          <a:p>
            <a:fld id="{380E309A-65A7-4451-9C80-97FB30CD61D3}" type="slidenum">
              <a:rPr lang="en-CA" smtClean="0"/>
              <a:t>‹n°›</a:t>
            </a:fld>
            <a:endParaRPr lang="en-CA"/>
          </a:p>
        </p:txBody>
      </p:sp>
    </p:spTree>
    <p:extLst>
      <p:ext uri="{BB962C8B-B14F-4D97-AF65-F5344CB8AC3E}">
        <p14:creationId xmlns:p14="http://schemas.microsoft.com/office/powerpoint/2010/main" val="8223194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3A1E2B-9E9D-440A-95F7-F5555A4F4297}"/>
              </a:ext>
            </a:extLst>
          </p:cNvPr>
          <p:cNvSpPr>
            <a:spLocks noGrp="1"/>
          </p:cNvSpPr>
          <p:nvPr>
            <p:ph type="dt" sz="half" idx="10"/>
          </p:nvPr>
        </p:nvSpPr>
        <p:spPr/>
        <p:txBody>
          <a:bodyPr/>
          <a:lstStyle/>
          <a:p>
            <a:fld id="{9F83C5F0-762E-4766-BF51-B42BB28AE222}" type="datetimeFigureOut">
              <a:rPr lang="en-CA" smtClean="0"/>
              <a:t>2023-06-15</a:t>
            </a:fld>
            <a:endParaRPr lang="en-CA"/>
          </a:p>
        </p:txBody>
      </p:sp>
      <p:sp>
        <p:nvSpPr>
          <p:cNvPr id="3" name="Footer Placeholder 2">
            <a:extLst>
              <a:ext uri="{FF2B5EF4-FFF2-40B4-BE49-F238E27FC236}">
                <a16:creationId xmlns:a16="http://schemas.microsoft.com/office/drawing/2014/main" id="{E81D1E21-B0DB-4D08-9E3E-068746360F50}"/>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648424D-52B3-4DE2-8FF6-F14048A6802E}"/>
              </a:ext>
            </a:extLst>
          </p:cNvPr>
          <p:cNvSpPr>
            <a:spLocks noGrp="1"/>
          </p:cNvSpPr>
          <p:nvPr>
            <p:ph type="sldNum" sz="quarter" idx="12"/>
          </p:nvPr>
        </p:nvSpPr>
        <p:spPr/>
        <p:txBody>
          <a:bodyPr/>
          <a:lstStyle/>
          <a:p>
            <a:fld id="{380E309A-65A7-4451-9C80-97FB30CD61D3}" type="slidenum">
              <a:rPr lang="en-CA" smtClean="0"/>
              <a:t>‹n°›</a:t>
            </a:fld>
            <a:endParaRPr lang="en-CA"/>
          </a:p>
        </p:txBody>
      </p:sp>
    </p:spTree>
    <p:extLst>
      <p:ext uri="{BB962C8B-B14F-4D97-AF65-F5344CB8AC3E}">
        <p14:creationId xmlns:p14="http://schemas.microsoft.com/office/powerpoint/2010/main" val="41985274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p>
            <a:r>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noAutofit/>
          </a:bodyPr>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06B78-BD21-4652-93A7-6A6B5D1825BD}"/>
              </a:ext>
            </a:extLst>
          </p:cNvPr>
          <p:cNvSpPr>
            <a:spLocks noGrp="1"/>
          </p:cNvSpPr>
          <p:nvPr>
            <p:ph type="title"/>
          </p:nvPr>
        </p:nvSpPr>
        <p:spPr>
          <a:xfrm>
            <a:off x="1679577" y="914400"/>
            <a:ext cx="7864475" cy="3200400"/>
          </a:xfrm>
        </p:spPr>
        <p:txBody>
          <a:bodyPr anchor="b"/>
          <a:lstStyle>
            <a:lvl1pPr>
              <a:defRPr sz="64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A5359716-0AA1-4B5C-A46A-B12502EAE79A}"/>
              </a:ext>
            </a:extLst>
          </p:cNvPr>
          <p:cNvSpPr>
            <a:spLocks noGrp="1"/>
          </p:cNvSpPr>
          <p:nvPr>
            <p:ph idx="1"/>
          </p:nvPr>
        </p:nvSpPr>
        <p:spPr>
          <a:xfrm>
            <a:off x="10366376" y="1974851"/>
            <a:ext cx="12344400" cy="9747250"/>
          </a:xfrm>
        </p:spPr>
        <p:txBody>
          <a:bodyPr/>
          <a:lstStyle>
            <a:lvl1pPr>
              <a:defRPr sz="6400"/>
            </a:lvl1pPr>
            <a:lvl2pPr>
              <a:defRPr sz="5600"/>
            </a:lvl2pPr>
            <a:lvl3pPr>
              <a:defRPr sz="4800"/>
            </a:lvl3pPr>
            <a:lvl4pPr>
              <a:defRPr sz="4000"/>
            </a:lvl4pPr>
            <a:lvl5pPr>
              <a:defRPr sz="4000"/>
            </a:lvl5pPr>
            <a:lvl6pPr>
              <a:defRPr sz="4000"/>
            </a:lvl6pPr>
            <a:lvl7pPr>
              <a:defRPr sz="4000"/>
            </a:lvl7pPr>
            <a:lvl8pPr>
              <a:defRPr sz="4000"/>
            </a:lvl8pPr>
            <a:lvl9pPr>
              <a:defRPr sz="4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CD3E86E-F094-40C2-9710-E083A930E04B}"/>
              </a:ext>
            </a:extLst>
          </p:cNvPr>
          <p:cNvSpPr>
            <a:spLocks noGrp="1"/>
          </p:cNvSpPr>
          <p:nvPr>
            <p:ph type="body" sz="half" idx="2"/>
          </p:nvPr>
        </p:nvSpPr>
        <p:spPr>
          <a:xfrm>
            <a:off x="1679577" y="4114800"/>
            <a:ext cx="7864475" cy="7623176"/>
          </a:xfrm>
        </p:spPr>
        <p:txBody>
          <a:bodyPr/>
          <a:lstStyle>
            <a:lvl1pPr marL="0" indent="0">
              <a:buNone/>
              <a:defRPr sz="3200"/>
            </a:lvl1pPr>
            <a:lvl2pPr marL="914377" indent="0">
              <a:buNone/>
              <a:defRPr sz="2800"/>
            </a:lvl2pPr>
            <a:lvl3pPr marL="1828754" indent="0">
              <a:buNone/>
              <a:defRPr sz="2400"/>
            </a:lvl3pPr>
            <a:lvl4pPr marL="2743131" indent="0">
              <a:buNone/>
              <a:defRPr sz="2000"/>
            </a:lvl4pPr>
            <a:lvl5pPr marL="3657509" indent="0">
              <a:buNone/>
              <a:defRPr sz="2000"/>
            </a:lvl5pPr>
            <a:lvl6pPr marL="4571886" indent="0">
              <a:buNone/>
              <a:defRPr sz="2000"/>
            </a:lvl6pPr>
            <a:lvl7pPr marL="5486263" indent="0">
              <a:buNone/>
              <a:defRPr sz="2000"/>
            </a:lvl7pPr>
            <a:lvl8pPr marL="6400640" indent="0">
              <a:buNone/>
              <a:defRPr sz="2000"/>
            </a:lvl8pPr>
            <a:lvl9pPr marL="7315017"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D0899648-048C-4D1A-837A-2E3574CC6211}"/>
              </a:ext>
            </a:extLst>
          </p:cNvPr>
          <p:cNvSpPr>
            <a:spLocks noGrp="1"/>
          </p:cNvSpPr>
          <p:nvPr>
            <p:ph type="dt" sz="half" idx="10"/>
          </p:nvPr>
        </p:nvSpPr>
        <p:spPr/>
        <p:txBody>
          <a:bodyPr/>
          <a:lstStyle/>
          <a:p>
            <a:fld id="{9F83C5F0-762E-4766-BF51-B42BB28AE222}" type="datetimeFigureOut">
              <a:rPr lang="en-CA" smtClean="0"/>
              <a:t>2023-06-15</a:t>
            </a:fld>
            <a:endParaRPr lang="en-CA"/>
          </a:p>
        </p:txBody>
      </p:sp>
      <p:sp>
        <p:nvSpPr>
          <p:cNvPr id="6" name="Footer Placeholder 5">
            <a:extLst>
              <a:ext uri="{FF2B5EF4-FFF2-40B4-BE49-F238E27FC236}">
                <a16:creationId xmlns:a16="http://schemas.microsoft.com/office/drawing/2014/main" id="{79B7BB18-E8A1-483C-9089-FCB468D52ED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CEA5D599-0356-475B-B8EC-6CF3FC9002C4}"/>
              </a:ext>
            </a:extLst>
          </p:cNvPr>
          <p:cNvSpPr>
            <a:spLocks noGrp="1"/>
          </p:cNvSpPr>
          <p:nvPr>
            <p:ph type="sldNum" sz="quarter" idx="12"/>
          </p:nvPr>
        </p:nvSpPr>
        <p:spPr/>
        <p:txBody>
          <a:bodyPr/>
          <a:lstStyle/>
          <a:p>
            <a:fld id="{380E309A-65A7-4451-9C80-97FB30CD61D3}" type="slidenum">
              <a:rPr lang="en-CA" smtClean="0"/>
              <a:t>‹n°›</a:t>
            </a:fld>
            <a:endParaRPr lang="en-CA"/>
          </a:p>
        </p:txBody>
      </p:sp>
    </p:spTree>
    <p:extLst>
      <p:ext uri="{BB962C8B-B14F-4D97-AF65-F5344CB8AC3E}">
        <p14:creationId xmlns:p14="http://schemas.microsoft.com/office/powerpoint/2010/main" val="29937158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798C7-B8EC-47DC-984E-19DCEEAA8E0D}"/>
              </a:ext>
            </a:extLst>
          </p:cNvPr>
          <p:cNvSpPr>
            <a:spLocks noGrp="1"/>
          </p:cNvSpPr>
          <p:nvPr>
            <p:ph type="title"/>
          </p:nvPr>
        </p:nvSpPr>
        <p:spPr>
          <a:xfrm>
            <a:off x="1679577" y="914400"/>
            <a:ext cx="7864475" cy="3200400"/>
          </a:xfrm>
          <a:solidFill>
            <a:srgbClr val="0070C0"/>
          </a:solidFill>
        </p:spPr>
        <p:txBody>
          <a:bodyPr anchor="b"/>
          <a:lstStyle>
            <a:lvl1pPr>
              <a:defRPr sz="64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0A9634B6-7798-40E5-ABD2-7BB9E3A34744}"/>
              </a:ext>
            </a:extLst>
          </p:cNvPr>
          <p:cNvSpPr>
            <a:spLocks noGrp="1"/>
          </p:cNvSpPr>
          <p:nvPr>
            <p:ph type="pic" idx="1"/>
          </p:nvPr>
        </p:nvSpPr>
        <p:spPr>
          <a:xfrm>
            <a:off x="10366376" y="1974851"/>
            <a:ext cx="12344400" cy="9747250"/>
          </a:xfrm>
        </p:spPr>
        <p:txBody>
          <a:bodyPr/>
          <a:lstStyle>
            <a:lvl1pPr marL="0" indent="0">
              <a:buNone/>
              <a:defRPr sz="6400"/>
            </a:lvl1pPr>
            <a:lvl2pPr marL="914377" indent="0">
              <a:buNone/>
              <a:defRPr sz="5600"/>
            </a:lvl2pPr>
            <a:lvl3pPr marL="1828754" indent="0">
              <a:buNone/>
              <a:defRPr sz="4800"/>
            </a:lvl3pPr>
            <a:lvl4pPr marL="2743131" indent="0">
              <a:buNone/>
              <a:defRPr sz="4000"/>
            </a:lvl4pPr>
            <a:lvl5pPr marL="3657509" indent="0">
              <a:buNone/>
              <a:defRPr sz="4000"/>
            </a:lvl5pPr>
            <a:lvl6pPr marL="4571886" indent="0">
              <a:buNone/>
              <a:defRPr sz="4000"/>
            </a:lvl6pPr>
            <a:lvl7pPr marL="5486263" indent="0">
              <a:buNone/>
              <a:defRPr sz="4000"/>
            </a:lvl7pPr>
            <a:lvl8pPr marL="6400640" indent="0">
              <a:buNone/>
              <a:defRPr sz="4000"/>
            </a:lvl8pPr>
            <a:lvl9pPr marL="7315017" indent="0">
              <a:buNone/>
              <a:defRPr sz="4000"/>
            </a:lvl9pPr>
          </a:lstStyle>
          <a:p>
            <a:endParaRPr lang="en-CA"/>
          </a:p>
        </p:txBody>
      </p:sp>
      <p:sp>
        <p:nvSpPr>
          <p:cNvPr id="4" name="Text Placeholder 3">
            <a:extLst>
              <a:ext uri="{FF2B5EF4-FFF2-40B4-BE49-F238E27FC236}">
                <a16:creationId xmlns:a16="http://schemas.microsoft.com/office/drawing/2014/main" id="{1D910E43-B5E2-4138-A1CC-0298BEC61AE8}"/>
              </a:ext>
            </a:extLst>
          </p:cNvPr>
          <p:cNvSpPr>
            <a:spLocks noGrp="1"/>
          </p:cNvSpPr>
          <p:nvPr>
            <p:ph type="body" sz="half" idx="2"/>
          </p:nvPr>
        </p:nvSpPr>
        <p:spPr>
          <a:xfrm>
            <a:off x="1679577" y="4114800"/>
            <a:ext cx="7864475" cy="7623176"/>
          </a:xfrm>
        </p:spPr>
        <p:txBody>
          <a:bodyPr/>
          <a:lstStyle>
            <a:lvl1pPr marL="0" indent="0">
              <a:buNone/>
              <a:defRPr sz="3200"/>
            </a:lvl1pPr>
            <a:lvl2pPr marL="914377" indent="0">
              <a:buNone/>
              <a:defRPr sz="2800"/>
            </a:lvl2pPr>
            <a:lvl3pPr marL="1828754" indent="0">
              <a:buNone/>
              <a:defRPr sz="2400"/>
            </a:lvl3pPr>
            <a:lvl4pPr marL="2743131" indent="0">
              <a:buNone/>
              <a:defRPr sz="2000"/>
            </a:lvl4pPr>
            <a:lvl5pPr marL="3657509" indent="0">
              <a:buNone/>
              <a:defRPr sz="2000"/>
            </a:lvl5pPr>
            <a:lvl6pPr marL="4571886" indent="0">
              <a:buNone/>
              <a:defRPr sz="2000"/>
            </a:lvl6pPr>
            <a:lvl7pPr marL="5486263" indent="0">
              <a:buNone/>
              <a:defRPr sz="2000"/>
            </a:lvl7pPr>
            <a:lvl8pPr marL="6400640" indent="0">
              <a:buNone/>
              <a:defRPr sz="2000"/>
            </a:lvl8pPr>
            <a:lvl9pPr marL="7315017" indent="0">
              <a:buNone/>
              <a:defRPr sz="2000"/>
            </a:lvl9pPr>
          </a:lstStyle>
          <a:p>
            <a:pPr lvl="0"/>
            <a:r>
              <a:rPr lang="en-US"/>
              <a:t>Click to edit Master text styles</a:t>
            </a:r>
          </a:p>
        </p:txBody>
      </p:sp>
      <p:sp>
        <p:nvSpPr>
          <p:cNvPr id="5" name="Date Placeholder 4">
            <a:extLst>
              <a:ext uri="{FF2B5EF4-FFF2-40B4-BE49-F238E27FC236}">
                <a16:creationId xmlns:a16="http://schemas.microsoft.com/office/drawing/2014/main" id="{4320167B-20D4-4D8A-82A4-BE72FA57612B}"/>
              </a:ext>
            </a:extLst>
          </p:cNvPr>
          <p:cNvSpPr>
            <a:spLocks noGrp="1"/>
          </p:cNvSpPr>
          <p:nvPr>
            <p:ph type="dt" sz="half" idx="10"/>
          </p:nvPr>
        </p:nvSpPr>
        <p:spPr/>
        <p:txBody>
          <a:bodyPr/>
          <a:lstStyle/>
          <a:p>
            <a:fld id="{9F83C5F0-762E-4766-BF51-B42BB28AE222}" type="datetimeFigureOut">
              <a:rPr lang="en-CA" smtClean="0"/>
              <a:t>2023-06-15</a:t>
            </a:fld>
            <a:endParaRPr lang="en-CA"/>
          </a:p>
        </p:txBody>
      </p:sp>
      <p:sp>
        <p:nvSpPr>
          <p:cNvPr id="6" name="Footer Placeholder 5">
            <a:extLst>
              <a:ext uri="{FF2B5EF4-FFF2-40B4-BE49-F238E27FC236}">
                <a16:creationId xmlns:a16="http://schemas.microsoft.com/office/drawing/2014/main" id="{26F4751C-E8D8-4D36-A573-AD4EBBD6C94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67D37C7-5857-439A-8C36-A753F5BB493E}"/>
              </a:ext>
            </a:extLst>
          </p:cNvPr>
          <p:cNvSpPr>
            <a:spLocks noGrp="1"/>
          </p:cNvSpPr>
          <p:nvPr>
            <p:ph type="sldNum" sz="quarter" idx="12"/>
          </p:nvPr>
        </p:nvSpPr>
        <p:spPr/>
        <p:txBody>
          <a:bodyPr/>
          <a:lstStyle/>
          <a:p>
            <a:fld id="{380E309A-65A7-4451-9C80-97FB30CD61D3}" type="slidenum">
              <a:rPr lang="en-CA" smtClean="0"/>
              <a:t>‹n°›</a:t>
            </a:fld>
            <a:endParaRPr lang="en-CA"/>
          </a:p>
        </p:txBody>
      </p:sp>
    </p:spTree>
    <p:extLst>
      <p:ext uri="{BB962C8B-B14F-4D97-AF65-F5344CB8AC3E}">
        <p14:creationId xmlns:p14="http://schemas.microsoft.com/office/powerpoint/2010/main" val="3311307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235315-E829-45C7-A972-3F0C4D53898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12E2465-AA05-489A-A43F-9D61D96FB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149B74E6-385A-431A-8618-1D67AA0FDE54}"/>
              </a:ext>
            </a:extLst>
          </p:cNvPr>
          <p:cNvSpPr>
            <a:spLocks noGrp="1"/>
          </p:cNvSpPr>
          <p:nvPr>
            <p:ph type="dt" sz="half" idx="10"/>
          </p:nvPr>
        </p:nvSpPr>
        <p:spPr/>
        <p:txBody>
          <a:bodyPr/>
          <a:lstStyle/>
          <a:p>
            <a:fld id="{9F83C5F0-762E-4766-BF51-B42BB28AE222}" type="datetimeFigureOut">
              <a:rPr lang="en-CA" smtClean="0"/>
              <a:t>2023-06-15</a:t>
            </a:fld>
            <a:endParaRPr lang="en-CA"/>
          </a:p>
        </p:txBody>
      </p:sp>
      <p:sp>
        <p:nvSpPr>
          <p:cNvPr id="5" name="Footer Placeholder 4">
            <a:extLst>
              <a:ext uri="{FF2B5EF4-FFF2-40B4-BE49-F238E27FC236}">
                <a16:creationId xmlns:a16="http://schemas.microsoft.com/office/drawing/2014/main" id="{2596ADD9-E368-4FA8-88BD-23C491FFCD6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7B797B7-593F-44C9-99C9-2A67C2F02D8A}"/>
              </a:ext>
            </a:extLst>
          </p:cNvPr>
          <p:cNvSpPr>
            <a:spLocks noGrp="1"/>
          </p:cNvSpPr>
          <p:nvPr>
            <p:ph type="sldNum" sz="quarter" idx="12"/>
          </p:nvPr>
        </p:nvSpPr>
        <p:spPr/>
        <p:txBody>
          <a:bodyPr/>
          <a:lstStyle/>
          <a:p>
            <a:fld id="{380E309A-65A7-4451-9C80-97FB30CD61D3}" type="slidenum">
              <a:rPr lang="en-CA" smtClean="0"/>
              <a:t>‹n°›</a:t>
            </a:fld>
            <a:endParaRPr lang="en-CA"/>
          </a:p>
        </p:txBody>
      </p:sp>
    </p:spTree>
    <p:extLst>
      <p:ext uri="{BB962C8B-B14F-4D97-AF65-F5344CB8AC3E}">
        <p14:creationId xmlns:p14="http://schemas.microsoft.com/office/powerpoint/2010/main" val="1310556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5A4AE6-C80D-4E7F-BB86-D8A892CB4047}"/>
              </a:ext>
            </a:extLst>
          </p:cNvPr>
          <p:cNvSpPr>
            <a:spLocks noGrp="1"/>
          </p:cNvSpPr>
          <p:nvPr>
            <p:ph type="title" orient="vert"/>
          </p:nvPr>
        </p:nvSpPr>
        <p:spPr>
          <a:xfrm>
            <a:off x="17449800" y="730250"/>
            <a:ext cx="5257800" cy="11623676"/>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AEAA88D-A70E-44B9-9EAE-A05439BEBA0C}"/>
              </a:ext>
            </a:extLst>
          </p:cNvPr>
          <p:cNvSpPr>
            <a:spLocks noGrp="1"/>
          </p:cNvSpPr>
          <p:nvPr>
            <p:ph type="body" orient="vert" idx="1"/>
          </p:nvPr>
        </p:nvSpPr>
        <p:spPr>
          <a:xfrm>
            <a:off x="1676400" y="730250"/>
            <a:ext cx="15468600" cy="1162367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50C1E09-E3CC-4136-9F73-8E6DE734A09A}"/>
              </a:ext>
            </a:extLst>
          </p:cNvPr>
          <p:cNvSpPr>
            <a:spLocks noGrp="1"/>
          </p:cNvSpPr>
          <p:nvPr>
            <p:ph type="dt" sz="half" idx="10"/>
          </p:nvPr>
        </p:nvSpPr>
        <p:spPr/>
        <p:txBody>
          <a:bodyPr/>
          <a:lstStyle/>
          <a:p>
            <a:fld id="{9F83C5F0-762E-4766-BF51-B42BB28AE222}" type="datetimeFigureOut">
              <a:rPr lang="en-CA" smtClean="0"/>
              <a:t>2023-06-15</a:t>
            </a:fld>
            <a:endParaRPr lang="en-CA"/>
          </a:p>
        </p:txBody>
      </p:sp>
      <p:sp>
        <p:nvSpPr>
          <p:cNvPr id="5" name="Footer Placeholder 4">
            <a:extLst>
              <a:ext uri="{FF2B5EF4-FFF2-40B4-BE49-F238E27FC236}">
                <a16:creationId xmlns:a16="http://schemas.microsoft.com/office/drawing/2014/main" id="{8EE7F7DF-2635-456E-AE24-9BBF7B53F08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A624049-A30D-45F8-91A5-0D48238CDE08}"/>
              </a:ext>
            </a:extLst>
          </p:cNvPr>
          <p:cNvSpPr>
            <a:spLocks noGrp="1"/>
          </p:cNvSpPr>
          <p:nvPr>
            <p:ph type="sldNum" sz="quarter" idx="12"/>
          </p:nvPr>
        </p:nvSpPr>
        <p:spPr/>
        <p:txBody>
          <a:bodyPr/>
          <a:lstStyle/>
          <a:p>
            <a:fld id="{380E309A-65A7-4451-9C80-97FB30CD61D3}" type="slidenum">
              <a:rPr lang="en-CA" smtClean="0"/>
              <a:t>‹n°›</a:t>
            </a:fld>
            <a:endParaRPr lang="en-CA"/>
          </a:p>
        </p:txBody>
      </p:sp>
    </p:spTree>
    <p:extLst>
      <p:ext uri="{BB962C8B-B14F-4D97-AF65-F5344CB8AC3E}">
        <p14:creationId xmlns:p14="http://schemas.microsoft.com/office/powerpoint/2010/main" val="35955048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p>
            <a:r>
              <a:t>Title Text</a:t>
            </a:r>
          </a:p>
        </p:txBody>
      </p:sp>
      <p:sp>
        <p:nvSpPr>
          <p:cNvPr id="12" name="Body Level One…"/>
          <p:cNvSpPr txBox="1">
            <a:spLocks noGrp="1"/>
          </p:cNvSpPr>
          <p:nvPr>
            <p:ph type="body" sz="half" idx="1"/>
          </p:nvPr>
        </p:nvSpPr>
        <p:spPr>
          <a:xfrm>
            <a:off x="1778000" y="7073902"/>
            <a:ext cx="20828000" cy="4760963"/>
          </a:xfrm>
          <a:prstGeom prst="rect">
            <a:avLst/>
          </a:prstGeom>
        </p:spPr>
        <p:txBody>
          <a:bodyPr anchor="t">
            <a:noAutofit/>
          </a:bodyPr>
          <a:lstStyle>
            <a:lvl1pPr marL="0" indent="0" algn="ctr">
              <a:spcBef>
                <a:spcPts val="0"/>
              </a:spcBef>
              <a:buSzTx/>
              <a:buNone/>
              <a:defRPr sz="5400"/>
            </a:lvl1pPr>
            <a:lvl2pPr marL="0" indent="228594" algn="ctr">
              <a:spcBef>
                <a:spcPts val="0"/>
              </a:spcBef>
              <a:buSzTx/>
              <a:buNone/>
              <a:defRPr sz="5400"/>
            </a:lvl2pPr>
            <a:lvl3pPr marL="0" indent="457189" algn="ctr">
              <a:spcBef>
                <a:spcPts val="0"/>
              </a:spcBef>
              <a:buSzTx/>
              <a:buNone/>
              <a:defRPr sz="5400"/>
            </a:lvl3pPr>
            <a:lvl4pPr marL="0" indent="685783" algn="ctr">
              <a:spcBef>
                <a:spcPts val="0"/>
              </a:spcBef>
              <a:buSzTx/>
              <a:buNone/>
              <a:defRPr sz="5400"/>
            </a:lvl4pPr>
            <a:lvl5pPr marL="0" indent="914377"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1" y="1104902"/>
            <a:ext cx="17259303"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1" y="952500"/>
            <a:ext cx="10223500" cy="5549900"/>
          </a:xfrm>
          <a:prstGeom prst="rect">
            <a:avLst/>
          </a:prstGeom>
        </p:spPr>
        <p:txBody>
          <a:bodyPr anchor="b"/>
          <a:lstStyle>
            <a:lvl1pPr>
              <a:defRPr sz="8400">
                <a:latin typeface="+mn-lt"/>
                <a:ea typeface="+mn-ea"/>
                <a:cs typeface="+mn-cs"/>
                <a:sym typeface="Helvetica Neue Medium"/>
              </a:defRPr>
            </a:lvl1pPr>
          </a:lstStyle>
          <a:p>
            <a:r>
              <a:t>Title Text</a:t>
            </a:r>
          </a:p>
        </p:txBody>
      </p:sp>
      <p:sp>
        <p:nvSpPr>
          <p:cNvPr id="40" name="Body Level One…"/>
          <p:cNvSpPr txBox="1">
            <a:spLocks noGrp="1"/>
          </p:cNvSpPr>
          <p:nvPr>
            <p:ph type="body" sz="quarter" idx="1"/>
          </p:nvPr>
        </p:nvSpPr>
        <p:spPr>
          <a:xfrm>
            <a:off x="1651001" y="6527800"/>
            <a:ext cx="10223500" cy="5727700"/>
          </a:xfrm>
          <a:prstGeom prst="rect">
            <a:avLst/>
          </a:prstGeom>
        </p:spPr>
        <p:txBody>
          <a:bodyPr anchor="t">
            <a:noAutofit/>
          </a:bodyPr>
          <a:lstStyle>
            <a:lvl1pPr marL="0" indent="0" algn="ctr">
              <a:spcBef>
                <a:spcPts val="0"/>
              </a:spcBef>
              <a:buSzTx/>
              <a:buNone/>
              <a:defRPr sz="5400"/>
            </a:lvl1pPr>
            <a:lvl2pPr marL="0" indent="228594" algn="ctr">
              <a:spcBef>
                <a:spcPts val="0"/>
              </a:spcBef>
              <a:buSzTx/>
              <a:buNone/>
              <a:defRPr sz="5400"/>
            </a:lvl2pPr>
            <a:lvl3pPr marL="0" indent="457189" algn="ctr">
              <a:spcBef>
                <a:spcPts val="0"/>
              </a:spcBef>
              <a:buSzTx/>
              <a:buNone/>
              <a:defRPr sz="5400"/>
            </a:lvl3pPr>
            <a:lvl4pPr marL="0" indent="685783" algn="ctr">
              <a:spcBef>
                <a:spcPts val="0"/>
              </a:spcBef>
              <a:buSzTx/>
              <a:buNone/>
              <a:defRPr sz="5400"/>
            </a:lvl4pPr>
            <a:lvl5pPr marL="0" indent="914377"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noAutofit/>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normAutofit/>
          </a:bodyPr>
          <a:lstStyle/>
          <a:p>
            <a:r>
              <a:t>Title Text</a:t>
            </a:r>
          </a:p>
        </p:txBody>
      </p:sp>
      <p:sp>
        <p:nvSpPr>
          <p:cNvPr id="67" name="Body Level One…"/>
          <p:cNvSpPr txBox="1">
            <a:spLocks noGrp="1"/>
          </p:cNvSpPr>
          <p:nvPr>
            <p:ph type="body" sz="half" idx="1"/>
          </p:nvPr>
        </p:nvSpPr>
        <p:spPr>
          <a:xfrm>
            <a:off x="1689101" y="3149600"/>
            <a:ext cx="10223500" cy="9296400"/>
          </a:xfrm>
          <a:prstGeom prst="rect">
            <a:avLst/>
          </a:prstGeom>
        </p:spPr>
        <p:txBody>
          <a:bodyPr/>
          <a:lstStyle>
            <a:lvl1pPr marL="558786" indent="-558786">
              <a:spcBef>
                <a:spcPts val="4500"/>
              </a:spcBef>
              <a:defRPr sz="3800"/>
            </a:lvl1pPr>
            <a:lvl2pPr marL="1117572" indent="-558786">
              <a:spcBef>
                <a:spcPts val="4500"/>
              </a:spcBef>
              <a:defRPr sz="3800"/>
            </a:lvl2pPr>
            <a:lvl3pPr marL="1676358" indent="-558786">
              <a:spcBef>
                <a:spcPts val="4500"/>
              </a:spcBef>
              <a:defRPr sz="3800"/>
            </a:lvl3pPr>
            <a:lvl4pPr marL="2235144" indent="-558786">
              <a:spcBef>
                <a:spcPts val="4500"/>
              </a:spcBef>
              <a:defRPr sz="3800"/>
            </a:lvl4pPr>
            <a:lvl5pPr marL="2793930" indent="-558786">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p>
            <a:r>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1" y="8953500"/>
            <a:ext cx="19621500" cy="595035"/>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1" y="6069072"/>
            <a:ext cx="19621500" cy="841256"/>
          </a:xfrm>
          <a:prstGeom prst="rect">
            <a:avLst/>
          </a:prstGeom>
        </p:spPr>
        <p:txBody>
          <a:bodyPr>
            <a:spAutoFit/>
          </a:bodyPr>
          <a:lstStyle>
            <a:lvl1pPr marL="0" indent="0" algn="ctr">
              <a:spcBef>
                <a:spcPts val="0"/>
              </a:spcBef>
              <a:buSzTx/>
              <a:buNone/>
              <a:defRPr sz="4800"/>
            </a:lvl1pPr>
          </a:lstStyle>
          <a:p>
            <a:r>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1" y="7035800"/>
            <a:ext cx="8396679"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1"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extLst>
      <p:ext uri="{BB962C8B-B14F-4D97-AF65-F5344CB8AC3E}">
        <p14:creationId xmlns:p14="http://schemas.microsoft.com/office/powerpoint/2010/main" val="147399531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a:latin typeface="+mn-lt"/>
                <a:ea typeface="+mn-ea"/>
                <a:cs typeface="+mn-cs"/>
                <a:sym typeface="Helvetica Neue Medium"/>
              </a:defRPr>
            </a:lvl1pPr>
          </a:lstStyle>
          <a:p>
            <a:r>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noAutofit/>
          </a:bodyPr>
          <a:lstStyle>
            <a:lvl1pPr marL="0" indent="0" algn="ctr">
              <a:spcBef>
                <a:spcPts val="0"/>
              </a:spcBef>
              <a:buSzTx/>
              <a:buNone/>
              <a:defRPr sz="5400"/>
            </a:lvl1pPr>
            <a:lvl2pPr marL="0" indent="228600" algn="ctr">
              <a:spcBef>
                <a:spcPts val="0"/>
              </a:spcBef>
              <a:buSzTx/>
              <a:buNone/>
              <a:defRPr sz="5400"/>
            </a:lvl2pPr>
            <a:lvl3pPr marL="0" indent="457200" algn="ctr">
              <a:spcBef>
                <a:spcPts val="0"/>
              </a:spcBef>
              <a:buSzTx/>
              <a:buNone/>
              <a:defRPr sz="5400"/>
            </a:lvl3pPr>
            <a:lvl4pPr marL="0" indent="685800" algn="ctr">
              <a:spcBef>
                <a:spcPts val="0"/>
              </a:spcBef>
              <a:buSzTx/>
              <a:buNone/>
              <a:defRPr sz="5400"/>
            </a:lvl4pPr>
            <a:lvl5pPr marL="0" indent="91440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p>
            <a:r>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p>
            <a:r>
              <a:t>Title Text</a:t>
            </a:r>
          </a:p>
        </p:txBody>
      </p:sp>
      <p:sp>
        <p:nvSpPr>
          <p:cNvPr id="57" name="Body Level One…"/>
          <p:cNvSpPr txBox="1">
            <a:spLocks noGrp="1"/>
          </p:cNvSpPr>
          <p:nvPr>
            <p:ph type="body" idx="1"/>
          </p:nvPr>
        </p:nvSpPr>
        <p:spPr>
          <a:prstGeom prst="rect">
            <a:avLst/>
          </a:prstGeom>
        </p:spPr>
        <p:txBody>
          <a:bodyPr>
            <a:noAutofit/>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normAutofit/>
          </a:bodyPr>
          <a:lstStyle/>
          <a:p>
            <a:r>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‹n°›</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10" Type="http://schemas.openxmlformats.org/officeDocument/2006/relationships/theme" Target="../theme/theme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59031" y="13081000"/>
            <a:ext cx="453238" cy="461059"/>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60" r:id="rId12"/>
  </p:sldLayoutIdLst>
  <p:transition spd="med"/>
  <p:txStyles>
    <p:titleStyle>
      <a:lvl1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1pPr>
      <a:lvl2pPr marL="0" marR="0" indent="228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2pPr>
      <a:lvl3pPr marL="0" marR="0" indent="457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3pPr>
      <a:lvl4pPr marL="0" marR="0" indent="685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4pPr>
      <a:lvl5pPr marL="0" marR="0" indent="9144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5pPr>
      <a:lvl6pPr marL="0" marR="0" indent="11430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6pPr>
      <a:lvl7pPr marL="0" marR="0" indent="13716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7pPr>
      <a:lvl8pPr marL="0" marR="0" indent="16002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8pPr>
      <a:lvl9pPr marL="0" marR="0" indent="182880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9pPr>
    </p:bodyStyle>
    <p:otherStyle>
      <a:lvl1pPr marL="0" marR="0" indent="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4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30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6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2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800" algn="ctr" defTabSz="825500"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1B6E4C-027E-4C4F-BCCE-045AE3708F4A}"/>
              </a:ext>
            </a:extLst>
          </p:cNvPr>
          <p:cNvSpPr>
            <a:spLocks noGrp="1"/>
          </p:cNvSpPr>
          <p:nvPr>
            <p:ph type="title"/>
          </p:nvPr>
        </p:nvSpPr>
        <p:spPr>
          <a:xfrm>
            <a:off x="1676400" y="730251"/>
            <a:ext cx="21031200" cy="2651126"/>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38DF023E-E447-4CB9-822C-6DEC90CAD16B}"/>
              </a:ext>
            </a:extLst>
          </p:cNvPr>
          <p:cNvSpPr>
            <a:spLocks noGrp="1"/>
          </p:cNvSpPr>
          <p:nvPr>
            <p:ph type="body" idx="1"/>
          </p:nvPr>
        </p:nvSpPr>
        <p:spPr>
          <a:xfrm>
            <a:off x="1676400" y="3651250"/>
            <a:ext cx="21031200" cy="87026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16570FA-8F21-4E69-B92E-F2B08261D1B0}"/>
              </a:ext>
            </a:extLst>
          </p:cNvPr>
          <p:cNvSpPr>
            <a:spLocks noGrp="1"/>
          </p:cNvSpPr>
          <p:nvPr>
            <p:ph type="dt" sz="half" idx="2"/>
          </p:nvPr>
        </p:nvSpPr>
        <p:spPr>
          <a:xfrm>
            <a:off x="1676400" y="12712701"/>
            <a:ext cx="5486400" cy="730250"/>
          </a:xfrm>
          <a:prstGeom prst="rect">
            <a:avLst/>
          </a:prstGeom>
        </p:spPr>
        <p:txBody>
          <a:bodyPr vert="horz" lIns="91440" tIns="45720" rIns="91440" bIns="45720" rtlCol="0" anchor="ctr"/>
          <a:lstStyle>
            <a:lvl1pPr algn="l">
              <a:defRPr sz="2400">
                <a:solidFill>
                  <a:schemeClr val="tx1">
                    <a:tint val="75000"/>
                  </a:schemeClr>
                </a:solidFill>
              </a:defRPr>
            </a:lvl1pPr>
          </a:lstStyle>
          <a:p>
            <a:fld id="{9F83C5F0-762E-4766-BF51-B42BB28AE222}" type="datetimeFigureOut">
              <a:rPr lang="en-CA" smtClean="0"/>
              <a:t>2023-06-15</a:t>
            </a:fld>
            <a:endParaRPr lang="en-CA"/>
          </a:p>
        </p:txBody>
      </p:sp>
      <p:sp>
        <p:nvSpPr>
          <p:cNvPr id="5" name="Footer Placeholder 4">
            <a:extLst>
              <a:ext uri="{FF2B5EF4-FFF2-40B4-BE49-F238E27FC236}">
                <a16:creationId xmlns:a16="http://schemas.microsoft.com/office/drawing/2014/main" id="{8A0C3AFF-2C37-4E39-9E20-C2E2F5BA80EE}"/>
              </a:ext>
            </a:extLst>
          </p:cNvPr>
          <p:cNvSpPr>
            <a:spLocks noGrp="1"/>
          </p:cNvSpPr>
          <p:nvPr>
            <p:ph type="ftr" sz="quarter" idx="3"/>
          </p:nvPr>
        </p:nvSpPr>
        <p:spPr>
          <a:xfrm>
            <a:off x="8077200" y="12712701"/>
            <a:ext cx="8229600" cy="730250"/>
          </a:xfrm>
          <a:prstGeom prst="rect">
            <a:avLst/>
          </a:prstGeom>
        </p:spPr>
        <p:txBody>
          <a:bodyPr vert="horz" lIns="91440" tIns="45720" rIns="91440" bIns="45720" rtlCol="0" anchor="ctr"/>
          <a:lstStyle>
            <a:lvl1pPr algn="ctr">
              <a:defRPr sz="24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08B97FEA-93EE-428A-A7CB-88BC054F8963}"/>
              </a:ext>
            </a:extLst>
          </p:cNvPr>
          <p:cNvSpPr>
            <a:spLocks noGrp="1"/>
          </p:cNvSpPr>
          <p:nvPr>
            <p:ph type="sldNum" sz="quarter" idx="4"/>
          </p:nvPr>
        </p:nvSpPr>
        <p:spPr>
          <a:xfrm>
            <a:off x="17221200" y="12712701"/>
            <a:ext cx="5486400" cy="730250"/>
          </a:xfrm>
          <a:prstGeom prst="rect">
            <a:avLst/>
          </a:prstGeom>
        </p:spPr>
        <p:txBody>
          <a:bodyPr vert="horz" lIns="91440" tIns="45720" rIns="91440" bIns="45720" rtlCol="0" anchor="ctr"/>
          <a:lstStyle>
            <a:lvl1pPr algn="r">
              <a:defRPr sz="2400">
                <a:solidFill>
                  <a:schemeClr val="tx1">
                    <a:tint val="75000"/>
                  </a:schemeClr>
                </a:solidFill>
              </a:defRPr>
            </a:lvl1pPr>
          </a:lstStyle>
          <a:p>
            <a:fld id="{380E309A-65A7-4451-9C80-97FB30CD61D3}" type="slidenum">
              <a:rPr lang="en-CA" smtClean="0"/>
              <a:t>‹n°›</a:t>
            </a:fld>
            <a:endParaRPr lang="en-CA"/>
          </a:p>
        </p:txBody>
      </p:sp>
    </p:spTree>
    <p:extLst>
      <p:ext uri="{BB962C8B-B14F-4D97-AF65-F5344CB8AC3E}">
        <p14:creationId xmlns:p14="http://schemas.microsoft.com/office/powerpoint/2010/main" val="15856355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1828754" rtl="0" eaLnBrk="1" latinLnBrk="0" hangingPunct="1">
        <a:lnSpc>
          <a:spcPct val="90000"/>
        </a:lnSpc>
        <a:spcBef>
          <a:spcPct val="0"/>
        </a:spcBef>
        <a:buNone/>
        <a:defRPr sz="8800" kern="1200">
          <a:solidFill>
            <a:schemeClr val="tx1"/>
          </a:solidFill>
          <a:latin typeface="+mj-lt"/>
          <a:ea typeface="+mj-ea"/>
          <a:cs typeface="+mj-cs"/>
        </a:defRPr>
      </a:lvl1pPr>
    </p:titleStyle>
    <p:bodyStyle>
      <a:lvl1pPr marL="457189" indent="-457189" algn="l" defTabSz="1828754" rtl="0" eaLnBrk="1" latinLnBrk="0" hangingPunct="1">
        <a:lnSpc>
          <a:spcPct val="90000"/>
        </a:lnSpc>
        <a:spcBef>
          <a:spcPts val="2000"/>
        </a:spcBef>
        <a:buFont typeface="Arial" panose="020B0604020202020204" pitchFamily="34" charset="0"/>
        <a:buChar char="•"/>
        <a:defRPr sz="5600" kern="1200">
          <a:solidFill>
            <a:schemeClr val="tx1"/>
          </a:solidFill>
          <a:latin typeface="+mn-lt"/>
          <a:ea typeface="+mn-ea"/>
          <a:cs typeface="+mn-cs"/>
        </a:defRPr>
      </a:lvl1pPr>
      <a:lvl2pPr marL="1371566" indent="-457189" algn="l" defTabSz="1828754" rtl="0" eaLnBrk="1" latinLnBrk="0" hangingPunct="1">
        <a:lnSpc>
          <a:spcPct val="90000"/>
        </a:lnSpc>
        <a:spcBef>
          <a:spcPts val="1000"/>
        </a:spcBef>
        <a:buFont typeface="Arial" panose="020B0604020202020204" pitchFamily="34" charset="0"/>
        <a:buChar char="•"/>
        <a:defRPr sz="4800" kern="1200">
          <a:solidFill>
            <a:schemeClr val="tx1"/>
          </a:solidFill>
          <a:latin typeface="+mn-lt"/>
          <a:ea typeface="+mn-ea"/>
          <a:cs typeface="+mn-cs"/>
        </a:defRPr>
      </a:lvl2pPr>
      <a:lvl3pPr marL="2285943" indent="-457189" algn="l" defTabSz="1828754" rtl="0" eaLnBrk="1" latinLnBrk="0" hangingPunct="1">
        <a:lnSpc>
          <a:spcPct val="90000"/>
        </a:lnSpc>
        <a:spcBef>
          <a:spcPts val="1000"/>
        </a:spcBef>
        <a:buFont typeface="Arial" panose="020B0604020202020204" pitchFamily="34" charset="0"/>
        <a:buChar char="•"/>
        <a:defRPr sz="4000" kern="1200">
          <a:solidFill>
            <a:schemeClr val="tx1"/>
          </a:solidFill>
          <a:latin typeface="+mn-lt"/>
          <a:ea typeface="+mn-ea"/>
          <a:cs typeface="+mn-cs"/>
        </a:defRPr>
      </a:lvl3pPr>
      <a:lvl4pPr marL="3200320" indent="-457189"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4pPr>
      <a:lvl5pPr marL="4114697" indent="-457189"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5pPr>
      <a:lvl6pPr marL="5029074" indent="-457189"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451" indent="-457189"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829" indent="-457189"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206" indent="-457189" algn="l" defTabSz="1828754"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754" rtl="0" eaLnBrk="1" latinLnBrk="0" hangingPunct="1">
        <a:defRPr sz="3600" kern="1200">
          <a:solidFill>
            <a:schemeClr val="tx1"/>
          </a:solidFill>
          <a:latin typeface="+mn-lt"/>
          <a:ea typeface="+mn-ea"/>
          <a:cs typeface="+mn-cs"/>
        </a:defRPr>
      </a:lvl1pPr>
      <a:lvl2pPr marL="914377" algn="l" defTabSz="1828754" rtl="0" eaLnBrk="1" latinLnBrk="0" hangingPunct="1">
        <a:defRPr sz="3600" kern="1200">
          <a:solidFill>
            <a:schemeClr val="tx1"/>
          </a:solidFill>
          <a:latin typeface="+mn-lt"/>
          <a:ea typeface="+mn-ea"/>
          <a:cs typeface="+mn-cs"/>
        </a:defRPr>
      </a:lvl2pPr>
      <a:lvl3pPr marL="1828754" algn="l" defTabSz="1828754" rtl="0" eaLnBrk="1" latinLnBrk="0" hangingPunct="1">
        <a:defRPr sz="3600" kern="1200">
          <a:solidFill>
            <a:schemeClr val="tx1"/>
          </a:solidFill>
          <a:latin typeface="+mn-lt"/>
          <a:ea typeface="+mn-ea"/>
          <a:cs typeface="+mn-cs"/>
        </a:defRPr>
      </a:lvl3pPr>
      <a:lvl4pPr marL="2743131" algn="l" defTabSz="1828754" rtl="0" eaLnBrk="1" latinLnBrk="0" hangingPunct="1">
        <a:defRPr sz="3600" kern="1200">
          <a:solidFill>
            <a:schemeClr val="tx1"/>
          </a:solidFill>
          <a:latin typeface="+mn-lt"/>
          <a:ea typeface="+mn-ea"/>
          <a:cs typeface="+mn-cs"/>
        </a:defRPr>
      </a:lvl4pPr>
      <a:lvl5pPr marL="3657509" algn="l" defTabSz="1828754" rtl="0" eaLnBrk="1" latinLnBrk="0" hangingPunct="1">
        <a:defRPr sz="3600" kern="1200">
          <a:solidFill>
            <a:schemeClr val="tx1"/>
          </a:solidFill>
          <a:latin typeface="+mn-lt"/>
          <a:ea typeface="+mn-ea"/>
          <a:cs typeface="+mn-cs"/>
        </a:defRPr>
      </a:lvl5pPr>
      <a:lvl6pPr marL="4571886" algn="l" defTabSz="1828754" rtl="0" eaLnBrk="1" latinLnBrk="0" hangingPunct="1">
        <a:defRPr sz="3600" kern="1200">
          <a:solidFill>
            <a:schemeClr val="tx1"/>
          </a:solidFill>
          <a:latin typeface="+mn-lt"/>
          <a:ea typeface="+mn-ea"/>
          <a:cs typeface="+mn-cs"/>
        </a:defRPr>
      </a:lvl6pPr>
      <a:lvl7pPr marL="5486263" algn="l" defTabSz="1828754" rtl="0" eaLnBrk="1" latinLnBrk="0" hangingPunct="1">
        <a:defRPr sz="3600" kern="1200">
          <a:solidFill>
            <a:schemeClr val="tx1"/>
          </a:solidFill>
          <a:latin typeface="+mn-lt"/>
          <a:ea typeface="+mn-ea"/>
          <a:cs typeface="+mn-cs"/>
        </a:defRPr>
      </a:lvl7pPr>
      <a:lvl8pPr marL="6400640" algn="l" defTabSz="1828754" rtl="0" eaLnBrk="1" latinLnBrk="0" hangingPunct="1">
        <a:defRPr sz="3600" kern="1200">
          <a:solidFill>
            <a:schemeClr val="tx1"/>
          </a:solidFill>
          <a:latin typeface="+mn-lt"/>
          <a:ea typeface="+mn-ea"/>
          <a:cs typeface="+mn-cs"/>
        </a:defRPr>
      </a:lvl8pPr>
      <a:lvl9pPr marL="7315017" algn="l" defTabSz="1828754" rtl="0" eaLnBrk="1" latinLnBrk="0" hangingPunct="1">
        <a:defRPr sz="3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lstStyle/>
          <a:p>
            <a:r>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941193" y="13081002"/>
            <a:ext cx="488915" cy="471924"/>
          </a:xfrm>
          <a:prstGeom prst="rect">
            <a:avLst/>
          </a:prstGeom>
          <a:ln w="12700">
            <a:miter lim="400000"/>
          </a:ln>
        </p:spPr>
        <p:txBody>
          <a:bodyPr wrap="none" lIns="50800" tIns="50800" rIns="50800" bIns="50800">
            <a:spAutoFit/>
          </a:bodyPr>
          <a:lstStyle>
            <a:lvl1pPr>
              <a:defRPr sz="2400" b="0">
                <a:latin typeface="Helvetica Neue Light"/>
                <a:ea typeface="Helvetica Neue Light"/>
                <a:cs typeface="Helvetica Neue Light"/>
                <a:sym typeface="Helvetica Neue Light"/>
              </a:defRPr>
            </a:lvl1pPr>
          </a:lstStyle>
          <a:p>
            <a:fld id="{86CB4B4D-7CA3-9044-876B-883B54F8677D}" type="slidenum">
              <a:t>‹n°›</a:t>
            </a:fld>
            <a:endParaRPr/>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61" r:id="rId9"/>
  </p:sldLayoutIdLst>
  <p:transition spd="med"/>
  <p:txStyles>
    <p:titleStyle>
      <a:lvl1pPr marL="0" marR="0" indent="0"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1pPr>
      <a:lvl2pPr marL="0" marR="0" indent="228594"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2pPr>
      <a:lvl3pPr marL="0" marR="0" indent="457189"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3pPr>
      <a:lvl4pPr marL="0" marR="0" indent="685783"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4pPr>
      <a:lvl5pPr marL="0" marR="0" indent="914377"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5pPr>
      <a:lvl6pPr marL="0" marR="0" indent="1142971"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6pPr>
      <a:lvl7pPr marL="0" marR="0" indent="1371566"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7pPr>
      <a:lvl8pPr marL="0" marR="0" indent="1600160"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8pPr>
      <a:lvl9pPr marL="0" marR="0" indent="1828754" algn="ctr" defTabSz="825479"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j-lt"/>
          <a:ea typeface="+mj-ea"/>
          <a:cs typeface="+mj-cs"/>
          <a:sym typeface="Arial"/>
        </a:defRPr>
      </a:lvl9pPr>
    </p:titleStyle>
    <p:bodyStyle>
      <a:lvl1pPr marL="634984"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1pPr>
      <a:lvl2pPr marL="1269968"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2pPr>
      <a:lvl3pPr marL="1904952"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3pPr>
      <a:lvl4pPr marL="2539937"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4pPr>
      <a:lvl5pPr marL="3174921"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5pPr>
      <a:lvl6pPr marL="3809905"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6pPr>
      <a:lvl7pPr marL="4444889"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7pPr>
      <a:lvl8pPr marL="5079873"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8pPr>
      <a:lvl9pPr marL="5714857"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9pPr>
    </p:bodyStyle>
    <p:otherStyle>
      <a:lvl1pPr marL="0" marR="0" indent="0"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1pPr>
      <a:lvl2pPr marL="0" marR="0" indent="228594"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2pPr>
      <a:lvl3pPr marL="0" marR="0" indent="457189"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3pPr>
      <a:lvl4pPr marL="0" marR="0" indent="685783"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4pPr>
      <a:lvl5pPr marL="0" marR="0" indent="914377"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5pPr>
      <a:lvl6pPr marL="0" marR="0" indent="1142971"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6pPr>
      <a:lvl7pPr marL="0" marR="0" indent="1371566"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7pPr>
      <a:lvl8pPr marL="0" marR="0" indent="1600160"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8pPr>
      <a:lvl9pPr marL="0" marR="0" indent="1828754" algn="ctr" defTabSz="825479" rtl="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8" Type="http://schemas.microsoft.com/office/2018/10/relationships/comments" Target="../comments/modernComment_15A_D0CC568E.xml"/><Relationship Id="rId3" Type="http://schemas.openxmlformats.org/officeDocument/2006/relationships/tags" Target="../tags/tag3.xml"/><Relationship Id="rId7" Type="http://schemas.openxmlformats.org/officeDocument/2006/relationships/notesSlide" Target="../notesSlides/notesSlide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1.xml"/><Relationship Id="rId5" Type="http://schemas.openxmlformats.org/officeDocument/2006/relationships/tags" Target="../tags/tag5.xml"/><Relationship Id="rId10" Type="http://schemas.openxmlformats.org/officeDocument/2006/relationships/image" Target="../media/image2.png"/><Relationship Id="rId4" Type="http://schemas.openxmlformats.org/officeDocument/2006/relationships/tags" Target="../tags/tag4.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9.xml"/><Relationship Id="rId1" Type="http://schemas.openxmlformats.org/officeDocument/2006/relationships/tags" Target="../tags/tag38.xml"/><Relationship Id="rId5" Type="http://schemas.openxmlformats.org/officeDocument/2006/relationships/image" Target="../media/image1.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tags" Target="../tags/tag41.xml"/><Relationship Id="rId7" Type="http://schemas.openxmlformats.org/officeDocument/2006/relationships/image" Target="../media/image1.png"/><Relationship Id="rId2" Type="http://schemas.openxmlformats.org/officeDocument/2006/relationships/tags" Target="../tags/tag40.xml"/><Relationship Id="rId1" Type="http://schemas.openxmlformats.org/officeDocument/2006/relationships/tags" Target="../tags/tag39.xml"/><Relationship Id="rId6" Type="http://schemas.openxmlformats.org/officeDocument/2006/relationships/notesSlide" Target="../notesSlides/notesSlide10.xml"/><Relationship Id="rId5" Type="http://schemas.openxmlformats.org/officeDocument/2006/relationships/slideLayout" Target="../slideLayouts/slideLayout1.xml"/><Relationship Id="rId4" Type="http://schemas.openxmlformats.org/officeDocument/2006/relationships/tags" Target="../tags/tag42.xml"/></Relationships>
</file>

<file path=ppt/slides/_rels/slide12.xml.rels><?xml version="1.0" encoding="UTF-8" standalone="yes"?>
<Relationships xmlns="http://schemas.openxmlformats.org/package/2006/relationships"><Relationship Id="rId3" Type="http://schemas.openxmlformats.org/officeDocument/2006/relationships/tags" Target="../tags/tag45.xml"/><Relationship Id="rId7" Type="http://schemas.openxmlformats.org/officeDocument/2006/relationships/image" Target="../media/image1.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46.xml"/></Relationships>
</file>

<file path=ppt/slides/_rels/slide13.xml.rels><?xml version="1.0" encoding="UTF-8" standalone="yes"?>
<Relationships xmlns="http://schemas.openxmlformats.org/package/2006/relationships"><Relationship Id="rId3" Type="http://schemas.openxmlformats.org/officeDocument/2006/relationships/tags" Target="../tags/tag49.xml"/><Relationship Id="rId7" Type="http://schemas.openxmlformats.org/officeDocument/2006/relationships/image" Target="../media/image1.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notesSlide" Target="../notesSlides/notesSlide12.xml"/><Relationship Id="rId5" Type="http://schemas.openxmlformats.org/officeDocument/2006/relationships/slideLayout" Target="../slideLayouts/slideLayout2.xml"/><Relationship Id="rId4" Type="http://schemas.openxmlformats.org/officeDocument/2006/relationships/tags" Target="../tags/tag50.xml"/></Relationships>
</file>

<file path=ppt/slides/_rels/slide14.xml.rels><?xml version="1.0" encoding="UTF-8" standalone="yes"?>
<Relationships xmlns="http://schemas.openxmlformats.org/package/2006/relationships"><Relationship Id="rId3" Type="http://schemas.openxmlformats.org/officeDocument/2006/relationships/tags" Target="../tags/tag53.xml"/><Relationship Id="rId7" Type="http://schemas.openxmlformats.org/officeDocument/2006/relationships/image" Target="../media/image1.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notesSlide" Target="../notesSlides/notesSlide13.xml"/><Relationship Id="rId5" Type="http://schemas.openxmlformats.org/officeDocument/2006/relationships/slideLayout" Target="../slideLayouts/slideLayout2.xml"/><Relationship Id="rId4" Type="http://schemas.openxmlformats.org/officeDocument/2006/relationships/tags" Target="../tags/tag54.xml"/></Relationships>
</file>

<file path=ppt/slides/_rels/slide15.xml.rels><?xml version="1.0" encoding="UTF-8" standalone="yes"?>
<Relationships xmlns="http://schemas.openxmlformats.org/package/2006/relationships"><Relationship Id="rId3" Type="http://schemas.openxmlformats.org/officeDocument/2006/relationships/tags" Target="../tags/tag57.xml"/><Relationship Id="rId7" Type="http://schemas.openxmlformats.org/officeDocument/2006/relationships/image" Target="../media/image1.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notesSlide" Target="../notesSlides/notesSlide14.xml"/><Relationship Id="rId5" Type="http://schemas.openxmlformats.org/officeDocument/2006/relationships/slideLayout" Target="../slideLayouts/slideLayout1.xml"/><Relationship Id="rId4" Type="http://schemas.openxmlformats.org/officeDocument/2006/relationships/tags" Target="../tags/tag58.xml"/></Relationships>
</file>

<file path=ppt/slides/_rels/slide16.xml.rels><?xml version="1.0" encoding="UTF-8" standalone="yes"?>
<Relationships xmlns="http://schemas.openxmlformats.org/package/2006/relationships"><Relationship Id="rId3" Type="http://schemas.openxmlformats.org/officeDocument/2006/relationships/tags" Target="../tags/tag61.xml"/><Relationship Id="rId7" Type="http://schemas.openxmlformats.org/officeDocument/2006/relationships/image" Target="../media/image1.png"/><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notesSlide" Target="../notesSlides/notesSlide15.xml"/><Relationship Id="rId5" Type="http://schemas.openxmlformats.org/officeDocument/2006/relationships/slideLayout" Target="../slideLayouts/slideLayout2.xml"/><Relationship Id="rId4" Type="http://schemas.openxmlformats.org/officeDocument/2006/relationships/tags" Target="../tags/tag62.xml"/></Relationships>
</file>

<file path=ppt/slides/_rels/slide17.xml.rels><?xml version="1.0" encoding="UTF-8" standalone="yes"?>
<Relationships xmlns="http://schemas.openxmlformats.org/package/2006/relationships"><Relationship Id="rId8" Type="http://schemas.openxmlformats.org/officeDocument/2006/relationships/hyperlink" Target="http://www.croixrouge.ca/walmart2023" TargetMode="External"/><Relationship Id="rId3" Type="http://schemas.openxmlformats.org/officeDocument/2006/relationships/tags" Target="../tags/tag65.xml"/><Relationship Id="rId7" Type="http://schemas.openxmlformats.org/officeDocument/2006/relationships/notesSlide" Target="../notesSlides/notesSlide16.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slideLayout" Target="../slideLayouts/slideLayout1.xml"/><Relationship Id="rId5" Type="http://schemas.openxmlformats.org/officeDocument/2006/relationships/tags" Target="../tags/tag67.xml"/><Relationship Id="rId10" Type="http://schemas.openxmlformats.org/officeDocument/2006/relationships/image" Target="../media/image1.png"/><Relationship Id="rId4" Type="http://schemas.openxmlformats.org/officeDocument/2006/relationships/tags" Target="../tags/tag66.xml"/><Relationship Id="rId9" Type="http://schemas.openxmlformats.org/officeDocument/2006/relationships/image" Target="../media/image5.jpe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70.xml"/><Relationship Id="rId7" Type="http://schemas.openxmlformats.org/officeDocument/2006/relationships/image" Target="../media/image6.png"/><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notesSlide" Target="../notesSlides/notesSlide17.xml"/><Relationship Id="rId5" Type="http://schemas.openxmlformats.org/officeDocument/2006/relationships/slideLayout" Target="../slideLayouts/slideLayout7.xml"/><Relationship Id="rId4" Type="http://schemas.openxmlformats.org/officeDocument/2006/relationships/tags" Target="../tags/tag71.xml"/></Relationships>
</file>

<file path=ppt/slides/_rels/slide19.xml.rels><?xml version="1.0" encoding="UTF-8" standalone="yes"?>
<Relationships xmlns="http://schemas.openxmlformats.org/package/2006/relationships"><Relationship Id="rId3" Type="http://schemas.openxmlformats.org/officeDocument/2006/relationships/tags" Target="../tags/tag74.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image" Target="../media/image1.png"/><Relationship Id="rId5" Type="http://schemas.openxmlformats.org/officeDocument/2006/relationships/notesSlide" Target="../notesSlides/notesSlide18.xml"/><Relationship Id="rId4"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tags" Target="../tags/tag8.xml"/><Relationship Id="rId7" Type="http://schemas.openxmlformats.org/officeDocument/2006/relationships/diagramData" Target="../diagrams/data1.xml"/><Relationship Id="rId12" Type="http://schemas.openxmlformats.org/officeDocument/2006/relationships/image" Target="../media/image1.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notesSlide" Target="../notesSlides/notesSlide2.xml"/><Relationship Id="rId11" Type="http://schemas.microsoft.com/office/2007/relationships/diagramDrawing" Target="../diagrams/drawing1.xml"/><Relationship Id="rId5" Type="http://schemas.openxmlformats.org/officeDocument/2006/relationships/slideLayout" Target="../slideLayouts/slideLayout1.xml"/><Relationship Id="rId10" Type="http://schemas.openxmlformats.org/officeDocument/2006/relationships/diagramColors" Target="../diagrams/colors1.xml"/><Relationship Id="rId4" Type="http://schemas.openxmlformats.org/officeDocument/2006/relationships/tags" Target="../tags/tag9.xml"/><Relationship Id="rId9"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8" Type="http://schemas.openxmlformats.org/officeDocument/2006/relationships/hyperlink" Target="https://app.smartsheet.com/b/form/0b532861663a411aab994845b88ef977" TargetMode="External"/><Relationship Id="rId3" Type="http://schemas.openxmlformats.org/officeDocument/2006/relationships/tags" Target="../tags/tag77.xml"/><Relationship Id="rId7" Type="http://schemas.openxmlformats.org/officeDocument/2006/relationships/notesSlide" Target="../notesSlides/notesSlide19.xml"/><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slideLayout" Target="../slideLayouts/slideLayout1.xml"/><Relationship Id="rId11" Type="http://schemas.openxmlformats.org/officeDocument/2006/relationships/image" Target="../media/image1.png"/><Relationship Id="rId5" Type="http://schemas.openxmlformats.org/officeDocument/2006/relationships/tags" Target="../tags/tag79.xml"/><Relationship Id="rId10" Type="http://schemas.openxmlformats.org/officeDocument/2006/relationships/image" Target="../media/image8.svg"/><Relationship Id="rId4" Type="http://schemas.openxmlformats.org/officeDocument/2006/relationships/tags" Target="../tags/tag78.xml"/><Relationship Id="rId9"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1.png"/><Relationship Id="rId5" Type="http://schemas.openxmlformats.org/officeDocument/2006/relationships/notesSlide" Target="../notesSlides/notesSlide20.xml"/><Relationship Id="rId4"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microsoft.com/office/2018/10/relationships/comments" Target="../comments/modernComment_149_E4849BF8.xml"/><Relationship Id="rId3" Type="http://schemas.openxmlformats.org/officeDocument/2006/relationships/tags" Target="../tags/tag85.xml"/><Relationship Id="rId7" Type="http://schemas.openxmlformats.org/officeDocument/2006/relationships/notesSlide" Target="../notesSlides/notesSlide21.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slideLayout" Target="../slideLayouts/slideLayout19.xml"/><Relationship Id="rId5" Type="http://schemas.openxmlformats.org/officeDocument/2006/relationships/tags" Target="../tags/tag87.xml"/><Relationship Id="rId10" Type="http://schemas.openxmlformats.org/officeDocument/2006/relationships/image" Target="../media/image10.jpeg"/><Relationship Id="rId4" Type="http://schemas.openxmlformats.org/officeDocument/2006/relationships/tags" Target="../tags/tag86.xml"/><Relationship Id="rId9" Type="http://schemas.openxmlformats.org/officeDocument/2006/relationships/image" Target="../media/image9.jpe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8" Type="http://schemas.microsoft.com/office/2018/10/relationships/comments" Target="../comments/modernComment_14D_438E9CFD.xml"/><Relationship Id="rId3" Type="http://schemas.openxmlformats.org/officeDocument/2006/relationships/tags" Target="../tags/tag90.xml"/><Relationship Id="rId7" Type="http://schemas.openxmlformats.org/officeDocument/2006/relationships/notesSlide" Target="../notesSlides/notesSlide23.xml"/><Relationship Id="rId2" Type="http://schemas.openxmlformats.org/officeDocument/2006/relationships/tags" Target="../tags/tag89.xml"/><Relationship Id="rId1" Type="http://schemas.openxmlformats.org/officeDocument/2006/relationships/tags" Target="../tags/tag88.xml"/><Relationship Id="rId6" Type="http://schemas.openxmlformats.org/officeDocument/2006/relationships/slideLayout" Target="../slideLayouts/slideLayout24.xml"/><Relationship Id="rId5" Type="http://schemas.openxmlformats.org/officeDocument/2006/relationships/tags" Target="../tags/tag92.xml"/><Relationship Id="rId10" Type="http://schemas.openxmlformats.org/officeDocument/2006/relationships/image" Target="../media/image1.png"/><Relationship Id="rId4" Type="http://schemas.openxmlformats.org/officeDocument/2006/relationships/tags" Target="../tags/tag91.xml"/><Relationship Id="rId9" Type="http://schemas.openxmlformats.org/officeDocument/2006/relationships/image" Target="../media/image12.jpeg"/></Relationships>
</file>

<file path=ppt/slides/_rels/slide2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tags" Target="../tags/tag95.xml"/><Relationship Id="rId7" Type="http://schemas.microsoft.com/office/2018/10/relationships/comments" Target="../comments/modernComment_14B_D0DB1AE3.xml"/><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notesSlide" Target="../notesSlides/notesSlide24.xml"/><Relationship Id="rId5" Type="http://schemas.openxmlformats.org/officeDocument/2006/relationships/slideLayout" Target="../slideLayouts/slideLayout24.xml"/><Relationship Id="rId4" Type="http://schemas.openxmlformats.org/officeDocument/2006/relationships/tags" Target="../tags/tag96.xml"/></Relationships>
</file>

<file path=ppt/slides/_rels/slide26.xml.rels><?xml version="1.0" encoding="UTF-8" standalone="yes"?>
<Relationships xmlns="http://schemas.openxmlformats.org/package/2006/relationships"><Relationship Id="rId3" Type="http://schemas.openxmlformats.org/officeDocument/2006/relationships/tags" Target="../tags/tag99.xml"/><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1.png"/><Relationship Id="rId5" Type="http://schemas.openxmlformats.org/officeDocument/2006/relationships/notesSlide" Target="../notesSlides/notesSlide25.xml"/><Relationship Id="rId4"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video" Target="https://www.youtube.com/embed/U2wXFPqap0U?feature=oembed" TargetMode="External"/><Relationship Id="rId2" Type="http://schemas.openxmlformats.org/officeDocument/2006/relationships/tags" Target="../tags/tag101.xml"/><Relationship Id="rId1" Type="http://schemas.openxmlformats.org/officeDocument/2006/relationships/tags" Target="../tags/tag100.xml"/><Relationship Id="rId6" Type="http://schemas.openxmlformats.org/officeDocument/2006/relationships/image" Target="../media/image14.jpeg"/><Relationship Id="rId5" Type="http://schemas.openxmlformats.org/officeDocument/2006/relationships/notesSlide" Target="../notesSlides/notesSlide26.xml"/><Relationship Id="rId4"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tags" Target="../tags/tag104.xml"/><Relationship Id="rId7" Type="http://schemas.openxmlformats.org/officeDocument/2006/relationships/image" Target="../media/image1.png"/><Relationship Id="rId2" Type="http://schemas.openxmlformats.org/officeDocument/2006/relationships/tags" Target="../tags/tag103.xml"/><Relationship Id="rId1" Type="http://schemas.openxmlformats.org/officeDocument/2006/relationships/tags" Target="../tags/tag102.xml"/><Relationship Id="rId6" Type="http://schemas.openxmlformats.org/officeDocument/2006/relationships/notesSlide" Target="../notesSlides/notesSlide27.xml"/><Relationship Id="rId5" Type="http://schemas.openxmlformats.org/officeDocument/2006/relationships/slideLayout" Target="../slideLayouts/slideLayout1.xml"/><Relationship Id="rId4" Type="http://schemas.openxmlformats.org/officeDocument/2006/relationships/tags" Target="../tags/tag105.xml"/></Relationships>
</file>

<file path=ppt/slides/_rels/slide29.xml.rels><?xml version="1.0" encoding="UTF-8" standalone="yes"?>
<Relationships xmlns="http://schemas.openxmlformats.org/package/2006/relationships"><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 Id="rId6" Type="http://schemas.openxmlformats.org/officeDocument/2006/relationships/image" Target="../media/image1.png"/><Relationship Id="rId5" Type="http://schemas.openxmlformats.org/officeDocument/2006/relationships/notesSlide" Target="../notesSlides/notesSlide28.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1.png"/><Relationship Id="rId5" Type="http://schemas.openxmlformats.org/officeDocument/2006/relationships/notesSlide" Target="../notesSlides/notesSlide3.xml"/><Relationship Id="rId4"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6.xml"/><Relationship Id="rId1" Type="http://schemas.openxmlformats.org/officeDocument/2006/relationships/tags" Target="../tags/tag109.xml"/><Relationship Id="rId5" Type="http://schemas.openxmlformats.org/officeDocument/2006/relationships/image" Target="../media/image15.png"/><Relationship Id="rId4" Type="http://schemas.microsoft.com/office/2018/10/relationships/comments" Target="../comments/modernComment_12F_5794BA8A.xml"/></Relationships>
</file>

<file path=ppt/slides/_rels/slide4.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18.xml"/><Relationship Id="rId7" Type="http://schemas.openxmlformats.org/officeDocument/2006/relationships/slideLayout" Target="../slideLayouts/slideLayout1.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tags" Target="../tags/tag21.xml"/><Relationship Id="rId5" Type="http://schemas.openxmlformats.org/officeDocument/2006/relationships/tags" Target="../tags/tag20.xml"/><Relationship Id="rId4" Type="http://schemas.openxmlformats.org/officeDocument/2006/relationships/tags" Target="../tags/tag19.xml"/><Relationship Id="rId9" Type="http://schemas.openxmlformats.org/officeDocument/2006/relationships/image" Target="../media/image1.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24.xml"/><Relationship Id="rId7" Type="http://schemas.openxmlformats.org/officeDocument/2006/relationships/image" Target="../media/image3.png"/><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notesSlide" Target="../notesSlides/notesSlide5.xml"/><Relationship Id="rId5" Type="http://schemas.openxmlformats.org/officeDocument/2006/relationships/slideLayout" Target="../slideLayouts/slideLayout7.xml"/><Relationship Id="rId4" Type="http://schemas.openxmlformats.org/officeDocument/2006/relationships/tags" Target="../tags/tag25.xml"/></Relationships>
</file>

<file path=ppt/slides/_rels/slide7.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1.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notesSlide" Target="../notesSlides/notesSlide6.xml"/><Relationship Id="rId5" Type="http://schemas.openxmlformats.org/officeDocument/2006/relationships/slideLayout" Target="../slideLayouts/slideLayout1.xml"/><Relationship Id="rId4" Type="http://schemas.openxmlformats.org/officeDocument/2006/relationships/tags" Target="../tags/tag29.xml"/></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32.xml"/><Relationship Id="rId7" Type="http://schemas.openxmlformats.org/officeDocument/2006/relationships/notesSlide" Target="../notesSlides/notesSlide7.xml"/><Relationship Id="rId2" Type="http://schemas.openxmlformats.org/officeDocument/2006/relationships/tags" Target="../tags/tag31.xml"/><Relationship Id="rId1" Type="http://schemas.openxmlformats.org/officeDocument/2006/relationships/tags" Target="../tags/tag30.xml"/><Relationship Id="rId6" Type="http://schemas.openxmlformats.org/officeDocument/2006/relationships/slideLayout" Target="../slideLayouts/slideLayout1.xml"/><Relationship Id="rId5" Type="http://schemas.openxmlformats.org/officeDocument/2006/relationships/tags" Target="../tags/tag34.xml"/><Relationship Id="rId4" Type="http://schemas.openxmlformats.org/officeDocument/2006/relationships/tags" Target="../tags/tag33.xml"/></Relationships>
</file>

<file path=ppt/slides/_rels/slide9.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6" Type="http://schemas.openxmlformats.org/officeDocument/2006/relationships/image" Target="../media/image1.png"/><Relationship Id="rId5" Type="http://schemas.openxmlformats.org/officeDocument/2006/relationships/notesSlide" Target="../notesSlides/notesSlide8.xml"/><Relationship Id="rId4"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1">
            <a:extLst>
              <a:ext uri="{FF2B5EF4-FFF2-40B4-BE49-F238E27FC236}">
                <a16:creationId xmlns:a16="http://schemas.microsoft.com/office/drawing/2014/main" id="{594D6AA1-A0E1-45F9-8E25-BAB8092293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2"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567BB2F-D223-4A5F-80A0-EA6F8E2E213D}"/>
              </a:ext>
            </a:extLst>
          </p:cNvPr>
          <p:cNvSpPr txBox="1"/>
          <p:nvPr>
            <p:custDataLst>
              <p:tags r:id="rId2"/>
            </p:custDataLst>
          </p:nvPr>
        </p:nvSpPr>
        <p:spPr>
          <a:xfrm>
            <a:off x="247650" y="1419552"/>
            <a:ext cx="24383999" cy="2779780"/>
          </a:xfrm>
          <a:prstGeom prst="rect">
            <a:avLst/>
          </a:prstGeom>
        </p:spPr>
        <p:style>
          <a:lnRef idx="0">
            <a:scrgbClr r="0" g="0" b="0"/>
          </a:lnRef>
          <a:fillRef idx="0">
            <a:scrgbClr r="0" g="0" b="0"/>
          </a:fillRef>
          <a:effectRef idx="0">
            <a:scrgbClr r="0" g="0" b="0"/>
          </a:effectRef>
          <a:fontRef idx="none"/>
        </p:style>
        <p:txBody>
          <a:bodyPr rot="0" spcFirstLastPara="1" vertOverflow="overflow" horzOverflow="overflow" vert="horz" lIns="91440" tIns="45720" rIns="91440" bIns="45720" numCol="1" spcCol="38100" rtlCol="0" anchor="b">
            <a:normAutofit fontScale="92500" lnSpcReduction="20000"/>
          </a:bodyPr>
          <a:lstStyle/>
          <a:p>
            <a:pPr marL="0" marR="0" lvl="0" indent="0" algn="ctr" rtl="0">
              <a:lnSpc>
                <a:spcPct val="90000"/>
              </a:lnSpc>
              <a:spcBef>
                <a:spcPts val="0"/>
              </a:spcBef>
              <a:spcAft>
                <a:spcPts val="0"/>
              </a:spcAft>
              <a:buClr>
                <a:schemeClr val="dk1"/>
              </a:buClr>
              <a:buSzPts val="8100"/>
              <a:buFont typeface="Arial"/>
              <a:buNone/>
            </a:pPr>
            <a:r>
              <a:rPr lang="fr-CA" sz="8100" b="1" i="0" u="none" strike="noStrike" cap="none" dirty="0">
                <a:solidFill>
                  <a:schemeClr val="dk1"/>
                </a:solidFill>
                <a:latin typeface="Arial"/>
                <a:ea typeface="Arial"/>
                <a:cs typeface="Arial"/>
                <a:sym typeface="Arial"/>
              </a:rPr>
              <a:t>CAMPAGNE WALMART 20</a:t>
            </a:r>
            <a:r>
              <a:rPr lang="fr-CA" sz="8100" b="1" i="0" u="none" strike="noStrike" cap="none" baseline="30000" dirty="0">
                <a:solidFill>
                  <a:schemeClr val="dk1"/>
                </a:solidFill>
                <a:latin typeface="Arial"/>
                <a:ea typeface="Arial"/>
                <a:cs typeface="Arial"/>
                <a:sym typeface="Arial"/>
              </a:rPr>
              <a:t>E</a:t>
            </a:r>
            <a:r>
              <a:rPr lang="fr-CA" sz="8100" b="1" i="0" u="none" strike="noStrike" cap="none" dirty="0">
                <a:solidFill>
                  <a:schemeClr val="dk1"/>
                </a:solidFill>
                <a:latin typeface="Arial"/>
                <a:ea typeface="Arial"/>
                <a:cs typeface="Arial"/>
                <a:sym typeface="Arial"/>
              </a:rPr>
              <a:t> ÉDITION</a:t>
            </a:r>
          </a:p>
          <a:p>
            <a:pPr marL="0" marR="0" lvl="0" indent="0" algn="ctr" rtl="0">
              <a:lnSpc>
                <a:spcPct val="90000"/>
              </a:lnSpc>
              <a:spcBef>
                <a:spcPts val="0"/>
              </a:spcBef>
              <a:spcAft>
                <a:spcPts val="0"/>
              </a:spcAft>
              <a:buClr>
                <a:schemeClr val="dk1"/>
              </a:buClr>
              <a:buSzPts val="8100"/>
              <a:buFont typeface="Arial"/>
              <a:buNone/>
            </a:pPr>
            <a:endParaRPr lang="fr-CA" sz="8100" dirty="0">
              <a:solidFill>
                <a:schemeClr val="dk1"/>
              </a:solidFill>
              <a:latin typeface="Arial"/>
              <a:ea typeface="Arial"/>
              <a:cs typeface="Arial"/>
              <a:sym typeface="Arial"/>
            </a:endParaRPr>
          </a:p>
          <a:p>
            <a:pPr marL="0" marR="0" lvl="0" indent="0" algn="ctr" rtl="0">
              <a:lnSpc>
                <a:spcPct val="90000"/>
              </a:lnSpc>
              <a:spcBef>
                <a:spcPts val="0"/>
              </a:spcBef>
              <a:spcAft>
                <a:spcPts val="0"/>
              </a:spcAft>
              <a:buClr>
                <a:schemeClr val="dk1"/>
              </a:buClr>
              <a:buSzPts val="8100"/>
              <a:buFont typeface="Arial"/>
              <a:buNone/>
            </a:pPr>
            <a:r>
              <a:rPr lang="fr-CA" sz="8100" b="1" dirty="0">
                <a:solidFill>
                  <a:schemeClr val="dk1"/>
                </a:solidFill>
                <a:ea typeface="Helvetica Neue"/>
              </a:rPr>
              <a:t>Formation des ambassadeurs</a:t>
            </a:r>
            <a:endParaRPr lang="fr-CA" sz="3000" b="1" i="0" u="none" strike="noStrike" cap="none" dirty="0">
              <a:solidFill>
                <a:schemeClr val="dk1"/>
              </a:solidFill>
              <a:latin typeface="Helvetica Neue"/>
              <a:ea typeface="Helvetica Neue"/>
              <a:cs typeface="Helvetica Neue"/>
              <a:sym typeface="Helvetica Neue"/>
            </a:endParaRPr>
          </a:p>
        </p:txBody>
      </p:sp>
      <p:pic>
        <p:nvPicPr>
          <p:cNvPr id="9" name="walmartlockup-FA_WM CRC BI.png" descr="walmartlockup-FA_WM CRC BI.png">
            <a:extLst>
              <a:ext uri="{FF2B5EF4-FFF2-40B4-BE49-F238E27FC236}">
                <a16:creationId xmlns:a16="http://schemas.microsoft.com/office/drawing/2014/main" id="{9928663B-BB52-4766-9D33-9D76AB75A18B}"/>
              </a:ext>
            </a:extLst>
          </p:cNvPr>
          <p:cNvPicPr>
            <a:picLocks noChangeAspect="1"/>
          </p:cNvPicPr>
          <p:nvPr>
            <p:custDataLst>
              <p:tags r:id="rId3"/>
            </p:custDataLst>
          </p:nvPr>
        </p:nvPicPr>
        <p:blipFill>
          <a:blip r:embed="rId9"/>
          <a:stretch>
            <a:fillRect/>
          </a:stretch>
        </p:blipFill>
        <p:spPr>
          <a:xfrm>
            <a:off x="5867399" y="10691920"/>
            <a:ext cx="13665865" cy="2530312"/>
          </a:xfrm>
          <a:prstGeom prst="rect">
            <a:avLst/>
          </a:prstGeom>
        </p:spPr>
      </p:pic>
      <p:sp>
        <p:nvSpPr>
          <p:cNvPr id="2" name="TextBox 1">
            <a:extLst>
              <a:ext uri="{FF2B5EF4-FFF2-40B4-BE49-F238E27FC236}">
                <a16:creationId xmlns:a16="http://schemas.microsoft.com/office/drawing/2014/main" id="{F26A2936-C0E6-054F-107A-A7A58CF31DCF}"/>
              </a:ext>
            </a:extLst>
          </p:cNvPr>
          <p:cNvSpPr txBox="1"/>
          <p:nvPr>
            <p:custDataLst>
              <p:tags r:id="rId4"/>
            </p:custDataLst>
          </p:nvPr>
        </p:nvSpPr>
        <p:spPr>
          <a:xfrm>
            <a:off x="4921720" y="5618884"/>
            <a:ext cx="8047832"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spAutoFit/>
          </a:bodyPr>
          <a:lstStyle/>
          <a:p>
            <a:r>
              <a:rPr lang="en-US" sz="8000" dirty="0">
                <a:solidFill>
                  <a:srgbClr val="FF0000"/>
                </a:solidFill>
                <a:cs typeface="Segoe UI"/>
              </a:rPr>
              <a:t> BIENVENUE!</a:t>
            </a:r>
            <a:endParaRPr lang="en-US" sz="8000" dirty="0">
              <a:solidFill>
                <a:srgbClr val="FF0000"/>
              </a:solidFill>
            </a:endParaRPr>
          </a:p>
        </p:txBody>
      </p:sp>
      <p:pic>
        <p:nvPicPr>
          <p:cNvPr id="3" name="Image 2">
            <a:extLst>
              <a:ext uri="{FF2B5EF4-FFF2-40B4-BE49-F238E27FC236}">
                <a16:creationId xmlns:a16="http://schemas.microsoft.com/office/drawing/2014/main" id="{C670A7A1-F7B7-30C2-1B5C-F4D141F26358}"/>
              </a:ext>
            </a:extLst>
          </p:cNvPr>
          <p:cNvPicPr>
            <a:picLocks noChangeAspect="1"/>
          </p:cNvPicPr>
          <p:nvPr/>
        </p:nvPicPr>
        <p:blipFill>
          <a:blip r:embed="rId10"/>
          <a:stretch>
            <a:fillRect/>
          </a:stretch>
        </p:blipFill>
        <p:spPr>
          <a:xfrm>
            <a:off x="13553002" y="4905189"/>
            <a:ext cx="5140272" cy="3751714"/>
          </a:xfrm>
          <a:prstGeom prst="rect">
            <a:avLst/>
          </a:prstGeom>
        </p:spPr>
      </p:pic>
      <p:sp>
        <p:nvSpPr>
          <p:cNvPr id="5" name="Google Shape;185;p2">
            <a:extLst>
              <a:ext uri="{FF2B5EF4-FFF2-40B4-BE49-F238E27FC236}">
                <a16:creationId xmlns:a16="http://schemas.microsoft.com/office/drawing/2014/main" id="{49A33ED5-E04C-5C96-2719-571F8C359156}"/>
              </a:ext>
            </a:extLst>
          </p:cNvPr>
          <p:cNvSpPr txBox="1"/>
          <p:nvPr>
            <p:custDataLst>
              <p:tags r:id="rId5"/>
            </p:custDataLst>
          </p:nvPr>
        </p:nvSpPr>
        <p:spPr>
          <a:xfrm>
            <a:off x="13890422" y="5459886"/>
            <a:ext cx="4802852" cy="2985392"/>
          </a:xfrm>
          <a:prstGeom prst="rect">
            <a:avLst/>
          </a:prstGeom>
          <a:noFill/>
          <a:ln w="19050" cap="flat" cmpd="sng">
            <a:noFill/>
            <a:prstDash val="solid"/>
            <a:miter lim="400000"/>
            <a:headEnd type="none" w="sm" len="sm"/>
            <a:tailEnd type="none" w="sm" len="sm"/>
          </a:ln>
        </p:spPr>
        <p:txBody>
          <a:bodyPr spcFirstLastPara="1" wrap="square" lIns="91425" tIns="45700" rIns="91425" bIns="45700" anchor="t" anchorCtr="0">
            <a:spAutoFit/>
          </a:bodyPr>
          <a:lstStyle/>
          <a:p>
            <a:pPr marL="36000" marR="0" lvl="0" algn="l" defTabSz="914400" eaLnBrk="1" fontAlgn="auto" latinLnBrk="0" hangingPunct="1">
              <a:lnSpc>
                <a:spcPct val="100000"/>
              </a:lnSpc>
              <a:spcBef>
                <a:spcPts val="0"/>
              </a:spcBef>
              <a:spcAft>
                <a:spcPts val="0"/>
              </a:spcAft>
              <a:buClr>
                <a:srgbClr val="000000"/>
              </a:buClr>
              <a:buSzPts val="4400"/>
              <a:tabLst/>
              <a:defRPr/>
            </a:pPr>
            <a:r>
              <a:rPr kumimoji="0" lang="en-US" sz="1800" i="0" u="none" strike="noStrike" kern="0" cap="none" spc="0" normalizeH="0" baseline="0" noProof="0" dirty="0">
                <a:ln>
                  <a:noFill/>
                </a:ln>
                <a:solidFill>
                  <a:sysClr val="windowText" lastClr="000000"/>
                </a:solidFill>
                <a:effectLst/>
                <a:uLnTx/>
                <a:uFillTx/>
                <a:latin typeface="Arial"/>
                <a:cs typeface="Arial"/>
              </a:rPr>
              <a:t>Présentez-vous dans l’onglet “discussion/chat” en bas de votre écran</a:t>
            </a:r>
            <a:r>
              <a:rPr kumimoji="0" lang="en-US" sz="1800" b="0" i="0" u="none" strike="noStrike" kern="0" cap="none" spc="0" normalizeH="0" baseline="0" noProof="0" dirty="0">
                <a:ln>
                  <a:noFill/>
                </a:ln>
                <a:solidFill>
                  <a:sysClr val="windowText" lastClr="000000"/>
                </a:solidFill>
                <a:effectLst/>
                <a:uLnTx/>
                <a:uFillTx/>
              </a:rPr>
              <a:t>:</a:t>
            </a:r>
          </a:p>
          <a:p>
            <a:pPr marL="36000" marR="0" lvl="0" algn="l" defTabSz="914400" eaLnBrk="1" fontAlgn="auto" latinLnBrk="0" hangingPunct="1">
              <a:lnSpc>
                <a:spcPct val="100000"/>
              </a:lnSpc>
              <a:spcBef>
                <a:spcPts val="0"/>
              </a:spcBef>
              <a:spcAft>
                <a:spcPts val="0"/>
              </a:spcAft>
              <a:buClr>
                <a:srgbClr val="000000"/>
              </a:buClr>
              <a:buSzPts val="4400"/>
              <a:tabLst/>
              <a:defRPr/>
            </a:pPr>
            <a:r>
              <a:rPr kumimoji="0" lang="en-US" sz="1800" b="0" i="0" u="none" strike="noStrike" kern="0" cap="none" spc="0" normalizeH="0" baseline="0" noProof="0" dirty="0">
                <a:ln>
                  <a:noFill/>
                </a:ln>
                <a:solidFill>
                  <a:sysClr val="windowText" lastClr="000000"/>
                </a:solidFill>
                <a:effectLst/>
                <a:uLnTx/>
                <a:uFillTx/>
              </a:rPr>
              <a:t> </a:t>
            </a:r>
            <a:endParaRPr kumimoji="0" sz="1800" b="0" i="0" u="none" strike="noStrike" kern="0" cap="none" spc="0" normalizeH="0" baseline="0" noProof="0" dirty="0">
              <a:ln>
                <a:noFill/>
              </a:ln>
              <a:solidFill>
                <a:sysClr val="windowText" lastClr="000000"/>
              </a:solidFill>
              <a:effectLst/>
              <a:uLnTx/>
              <a:uFillTx/>
              <a:latin typeface="Arial"/>
              <a:cs typeface="Arial"/>
              <a:sym typeface="Arial"/>
            </a:endParaRPr>
          </a:p>
          <a:p>
            <a:pPr marL="285750" lvl="0" indent="-285750" algn="l" defTabSz="914400" eaLnBrk="1" hangingPunct="1">
              <a:buClr>
                <a:srgbClr val="000000"/>
              </a:buClr>
              <a:buSzPct val="158000"/>
              <a:buFont typeface="Wingdings" panose="05000000000000000000" pitchFamily="2" charset="2"/>
              <a:buChar char="§"/>
              <a:defRPr/>
            </a:pPr>
            <a:r>
              <a:rPr lang="en-US" sz="1800" b="0" dirty="0">
                <a:solidFill>
                  <a:sysClr val="windowText" lastClr="000000"/>
                </a:solidFill>
                <a:latin typeface="Arial" panose="020B0604020202020204" pitchFamily="34" charset="0"/>
              </a:rPr>
              <a:t>Votre nom</a:t>
            </a:r>
          </a:p>
          <a:p>
            <a:pPr lvl="0" algn="l" defTabSz="914400" eaLnBrk="1" hangingPunct="1">
              <a:buClr>
                <a:srgbClr val="000000"/>
              </a:buClr>
              <a:buSzPct val="158000"/>
              <a:defRPr/>
            </a:pPr>
            <a:endParaRPr sz="1800" b="0" dirty="0">
              <a:solidFill>
                <a:sysClr val="windowText" lastClr="000000"/>
              </a:solidFill>
              <a:latin typeface="Arial" panose="020B0604020202020204" pitchFamily="34" charset="0"/>
              <a:sym typeface="Arial"/>
            </a:endParaRPr>
          </a:p>
          <a:p>
            <a:pPr marL="285750" indent="-285750" algn="l" defTabSz="914400" hangingPunct="1">
              <a:buClr>
                <a:srgbClr val="000000"/>
              </a:buClr>
              <a:buSzPct val="158000"/>
              <a:buFont typeface="Wingdings" panose="05000000000000000000" pitchFamily="2" charset="2"/>
              <a:buChar char="§"/>
              <a:defRPr/>
            </a:pPr>
            <a:r>
              <a:rPr lang="fr-CA" sz="1800" b="0" dirty="0">
                <a:solidFill>
                  <a:sysClr val="windowText" lastClr="000000"/>
                </a:solidFill>
                <a:latin typeface="Arial" panose="020B0604020202020204" pitchFamily="34" charset="0"/>
              </a:rPr>
              <a:t>D’où venez-vous?    </a:t>
            </a:r>
          </a:p>
          <a:p>
            <a:pPr algn="l" defTabSz="914400" hangingPunct="1">
              <a:buClr>
                <a:srgbClr val="000000"/>
              </a:buClr>
              <a:buSzPct val="158000"/>
              <a:defRPr/>
            </a:pPr>
            <a:r>
              <a:rPr lang="fr-CA" sz="1800" b="0" dirty="0">
                <a:solidFill>
                  <a:sysClr val="windowText" lastClr="000000"/>
                </a:solidFill>
                <a:latin typeface="Arial" panose="020B0604020202020204" pitchFamily="34" charset="0"/>
              </a:rPr>
              <a:t>                  </a:t>
            </a:r>
            <a:endParaRPr lang="en-US" sz="1800" b="0" dirty="0">
              <a:solidFill>
                <a:sysClr val="windowText" lastClr="000000"/>
              </a:solidFill>
              <a:latin typeface="Arial" panose="020B0604020202020204" pitchFamily="34" charset="0"/>
            </a:endParaRPr>
          </a:p>
          <a:p>
            <a:pPr marL="285750" indent="-285750" algn="l" defTabSz="914400" hangingPunct="1">
              <a:buClr>
                <a:srgbClr val="000000"/>
              </a:buClr>
              <a:buSzPct val="158000"/>
              <a:buFont typeface="Wingdings" panose="05000000000000000000" pitchFamily="2" charset="2"/>
              <a:buChar char="§"/>
              <a:defRPr/>
            </a:pPr>
            <a:r>
              <a:rPr lang="en-US" sz="1800" b="0" dirty="0">
                <a:solidFill>
                  <a:sysClr val="windowText" lastClr="000000"/>
                </a:solidFill>
                <a:latin typeface="Arial" panose="020B0604020202020204" pitchFamily="34" charset="0"/>
              </a:rPr>
              <a:t>Nombre d’années de bénévolat à la CR</a:t>
            </a:r>
          </a:p>
          <a:p>
            <a:pPr marL="0" marR="0" lvl="0" indent="0" algn="l" defTabSz="914400" eaLnBrk="1" fontAlgn="auto" latinLnBrk="0" hangingPunct="1">
              <a:lnSpc>
                <a:spcPct val="100000"/>
              </a:lnSpc>
              <a:spcBef>
                <a:spcPts val="0"/>
              </a:spcBef>
              <a:spcAft>
                <a:spcPts val="0"/>
              </a:spcAft>
              <a:buClr>
                <a:srgbClr val="000000"/>
              </a:buClr>
              <a:buSzPts val="4400"/>
              <a:buFont typeface="Arial"/>
              <a:buNone/>
              <a:tabLst/>
              <a:defRPr/>
            </a:pPr>
            <a:endParaRPr kumimoji="0" sz="4400" b="0" i="0" u="none" strike="noStrike" kern="0" cap="none" spc="0" normalizeH="0" baseline="0" noProof="0" dirty="0">
              <a:ln>
                <a:noFill/>
              </a:ln>
              <a:solidFill>
                <a:sysClr val="windowText" lastClr="000000"/>
              </a:solidFill>
              <a:effectLst/>
              <a:uLnTx/>
              <a:uFillTx/>
              <a:latin typeface="Arial" panose="020B0604020202020204" pitchFamily="34" charset="0"/>
              <a:cs typeface="Arial"/>
              <a:sym typeface="Arial"/>
            </a:endParaRPr>
          </a:p>
        </p:txBody>
      </p:sp>
    </p:spTree>
    <p:extLst>
      <p:ext uri="{BB962C8B-B14F-4D97-AF65-F5344CB8AC3E}">
        <p14:creationId xmlns:p14="http://schemas.microsoft.com/office/powerpoint/2010/main" val="3503052430"/>
      </p:ext>
    </p:extLst>
  </p:cSld>
  <p:clrMapOvr>
    <a:masterClrMapping/>
  </p:clrMapOvr>
  <p:transition spd="med"/>
  <p:extLst>
    <p:ext uri="{6950BFC3-D8DA-4A85-94F7-54DA5524770B}">
      <p188:commentRel xmlns:p188="http://schemas.microsoft.com/office/powerpoint/2018/8/main" r:id="rId8"/>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311C446-D7CE-F8C5-1932-36E89A0732D7}"/>
              </a:ext>
            </a:extLst>
          </p:cNvPr>
          <p:cNvPicPr>
            <a:picLocks noChangeAspect="1"/>
          </p:cNvPicPr>
          <p:nvPr/>
        </p:nvPicPr>
        <p:blipFill>
          <a:blip r:embed="rId4"/>
          <a:stretch>
            <a:fillRect/>
          </a:stretch>
        </p:blipFill>
        <p:spPr>
          <a:xfrm>
            <a:off x="0" y="0"/>
            <a:ext cx="20514365" cy="11539331"/>
          </a:xfrm>
          <a:prstGeom prst="rect">
            <a:avLst/>
          </a:prstGeom>
        </p:spPr>
      </p:pic>
      <p:pic>
        <p:nvPicPr>
          <p:cNvPr id="2" name="walmartlockup-FA_WM CRC BI.png" descr="walmartlockup-FA_WM CRC BI.png">
            <a:extLst>
              <a:ext uri="{FF2B5EF4-FFF2-40B4-BE49-F238E27FC236}">
                <a16:creationId xmlns:a16="http://schemas.microsoft.com/office/drawing/2014/main" id="{C509F811-93A1-1B82-ABF2-B07291AC01D1}"/>
              </a:ext>
            </a:extLst>
          </p:cNvPr>
          <p:cNvPicPr>
            <a:picLocks noChangeAspect="1"/>
          </p:cNvPicPr>
          <p:nvPr>
            <p:custDataLst>
              <p:tags r:id="rId1"/>
            </p:custDataLst>
          </p:nvPr>
        </p:nvPicPr>
        <p:blipFill>
          <a:blip r:embed="rId5"/>
          <a:stretch>
            <a:fillRect/>
          </a:stretch>
        </p:blipFill>
        <p:spPr>
          <a:xfrm>
            <a:off x="9404742" y="12222542"/>
            <a:ext cx="5574515" cy="1142327"/>
          </a:xfrm>
          <a:prstGeom prst="rect">
            <a:avLst/>
          </a:prstGeom>
          <a:ln w="3175">
            <a:noFill/>
          </a:ln>
        </p:spPr>
      </p:pic>
    </p:spTree>
    <p:extLst>
      <p:ext uri="{BB962C8B-B14F-4D97-AF65-F5344CB8AC3E}">
        <p14:creationId xmlns:p14="http://schemas.microsoft.com/office/powerpoint/2010/main" val="3076159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custDataLst>
              <p:tags r:id="rId1"/>
            </p:custDataLst>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defTabSz="825500">
              <a:lnSpc>
                <a:spcPct val="100000"/>
              </a:lnSpc>
            </a:pPr>
            <a:r>
              <a:rPr lang="en-CA" sz="8000" dirty="0" err="1">
                <a:solidFill>
                  <a:srgbClr val="FF0000"/>
                </a:solidFill>
              </a:rPr>
              <a:t>Attentes</a:t>
            </a:r>
            <a:r>
              <a:rPr lang="en-CA" sz="8000" dirty="0">
                <a:solidFill>
                  <a:srgbClr val="FF0000"/>
                </a:solidFill>
              </a:rPr>
              <a:t> et </a:t>
            </a:r>
            <a:r>
              <a:rPr lang="en-CA" sz="8000" dirty="0" err="1">
                <a:solidFill>
                  <a:srgbClr val="FF0000"/>
                </a:solidFill>
              </a:rPr>
              <a:t>responsabilités</a:t>
            </a:r>
            <a:endParaRPr sz="8000" dirty="0">
              <a:solidFill>
                <a:srgbClr val="FF0000"/>
              </a:solidFill>
            </a:endParaRPr>
          </a:p>
        </p:txBody>
      </p:sp>
      <p:sp>
        <p:nvSpPr>
          <p:cNvPr id="132" name="Line"/>
          <p:cNvSpPr/>
          <p:nvPr>
            <p:custDataLst>
              <p:tags r:id="rId2"/>
            </p:custDataLst>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1" name="TextBox 10">
            <a:extLst>
              <a:ext uri="{FF2B5EF4-FFF2-40B4-BE49-F238E27FC236}">
                <a16:creationId xmlns:a16="http://schemas.microsoft.com/office/drawing/2014/main" id="{485F64E8-CBC5-2CF2-B3A9-71A7B7700269}"/>
              </a:ext>
            </a:extLst>
          </p:cNvPr>
          <p:cNvSpPr txBox="1"/>
          <p:nvPr>
            <p:custDataLst>
              <p:tags r:id="rId3"/>
            </p:custDataLst>
          </p:nvPr>
        </p:nvSpPr>
        <p:spPr>
          <a:xfrm>
            <a:off x="863600" y="2512163"/>
            <a:ext cx="22656799" cy="1189441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p>
            <a:pPr algn="l"/>
            <a:r>
              <a:rPr lang="en-US" sz="4000" dirty="0">
                <a:ea typeface="+mj-lt"/>
                <a:cs typeface="+mj-lt"/>
              </a:rPr>
              <a:t>Après la formation, </a:t>
            </a:r>
            <a:r>
              <a:rPr lang="en-US" sz="4000" dirty="0" err="1">
                <a:ea typeface="+mj-lt"/>
                <a:cs typeface="+mj-lt"/>
              </a:rPr>
              <a:t>à</a:t>
            </a:r>
            <a:r>
              <a:rPr lang="en-US" sz="4000" dirty="0">
                <a:ea typeface="+mj-lt"/>
                <a:cs typeface="+mj-lt"/>
              </a:rPr>
              <a:t> </a:t>
            </a:r>
            <a:r>
              <a:rPr lang="en-US" sz="4000" dirty="0" err="1">
                <a:ea typeface="+mj-lt"/>
                <a:cs typeface="+mj-lt"/>
              </a:rPr>
              <a:t>partir</a:t>
            </a:r>
            <a:r>
              <a:rPr lang="en-US" sz="4000" dirty="0">
                <a:ea typeface="+mj-lt"/>
                <a:cs typeface="+mj-lt"/>
              </a:rPr>
              <a:t> du 22 </a:t>
            </a:r>
            <a:r>
              <a:rPr lang="en-US" sz="4000" dirty="0" err="1">
                <a:ea typeface="+mj-lt"/>
                <a:cs typeface="+mj-lt"/>
              </a:rPr>
              <a:t>juin</a:t>
            </a:r>
            <a:r>
              <a:rPr lang="en-US" sz="4000" dirty="0">
                <a:ea typeface="+mj-lt"/>
                <a:cs typeface="+mj-lt"/>
              </a:rPr>
              <a:t>, </a:t>
            </a:r>
            <a:r>
              <a:rPr lang="en-US" sz="4000" dirty="0" err="1">
                <a:ea typeface="+mj-lt"/>
                <a:cs typeface="+mj-lt"/>
              </a:rPr>
              <a:t>vous</a:t>
            </a:r>
            <a:r>
              <a:rPr lang="en-US" sz="4000" dirty="0">
                <a:ea typeface="+mj-lt"/>
                <a:cs typeface="+mj-lt"/>
              </a:rPr>
              <a:t> </a:t>
            </a:r>
            <a:r>
              <a:rPr lang="en-US" sz="4000" dirty="0" err="1">
                <a:ea typeface="+mj-lt"/>
                <a:cs typeface="+mj-lt"/>
              </a:rPr>
              <a:t>devrez</a:t>
            </a:r>
            <a:r>
              <a:rPr lang="en-US" sz="4000" dirty="0">
                <a:ea typeface="+mj-lt"/>
                <a:cs typeface="+mj-lt"/>
              </a:rPr>
              <a:t> :</a:t>
            </a:r>
          </a:p>
          <a:p>
            <a:pPr algn="l">
              <a:lnSpc>
                <a:spcPct val="107000"/>
              </a:lnSpc>
              <a:tabLst>
                <a:tab pos="457200" algn="l"/>
              </a:tabLst>
            </a:pPr>
            <a:endParaRPr lang="en-US" sz="1500" dirty="0">
              <a:ea typeface="+mj-lt"/>
              <a:cs typeface="+mj-lt"/>
            </a:endParaRPr>
          </a:p>
          <a:p>
            <a:pPr algn="l">
              <a:lnSpc>
                <a:spcPct val="107000"/>
              </a:lnSpc>
              <a:tabLst>
                <a:tab pos="457200" algn="l"/>
              </a:tabLst>
            </a:pPr>
            <a:endParaRPr lang="en-US" sz="1400" dirty="0">
              <a:latin typeface="+mj-lt"/>
              <a:ea typeface="+mj-lt"/>
              <a:cs typeface="+mj-lt"/>
            </a:endParaRPr>
          </a:p>
          <a:p>
            <a:pPr marL="285750" indent="-285750" algn="l">
              <a:buFont typeface="Arial"/>
              <a:buChar char="•"/>
            </a:pPr>
            <a:r>
              <a:rPr lang="en-US" sz="3200" b="0" dirty="0">
                <a:latin typeface="+mj-lt"/>
                <a:ea typeface="+mj-lt"/>
                <a:cs typeface="+mj-lt"/>
              </a:rPr>
              <a:t>Établir le premier contact </a:t>
            </a:r>
            <a:r>
              <a:rPr lang="en-US" sz="3200" b="0" dirty="0" err="1">
                <a:latin typeface="+mj-lt"/>
                <a:ea typeface="+mj-lt"/>
                <a:cs typeface="+mj-lt"/>
              </a:rPr>
              <a:t>en</a:t>
            </a:r>
            <a:r>
              <a:rPr lang="en-US" sz="3200" b="0" dirty="0">
                <a:latin typeface="+mj-lt"/>
                <a:ea typeface="+mj-lt"/>
                <a:cs typeface="+mj-lt"/>
              </a:rPr>
              <a:t> </a:t>
            </a:r>
            <a:r>
              <a:rPr lang="en-US" sz="3200" b="0" dirty="0" err="1">
                <a:latin typeface="+mj-lt"/>
                <a:ea typeface="+mj-lt"/>
                <a:cs typeface="+mj-lt"/>
              </a:rPr>
              <a:t>appelant</a:t>
            </a:r>
            <a:r>
              <a:rPr lang="en-US" sz="3200" b="0" dirty="0">
                <a:latin typeface="+mj-lt"/>
                <a:ea typeface="+mj-lt"/>
                <a:cs typeface="+mj-lt"/>
              </a:rPr>
              <a:t> le </a:t>
            </a:r>
            <a:r>
              <a:rPr lang="en-US" sz="3200" b="0" dirty="0" err="1">
                <a:latin typeface="+mj-lt"/>
                <a:ea typeface="+mj-lt"/>
                <a:cs typeface="+mj-lt"/>
              </a:rPr>
              <a:t>gérant</a:t>
            </a:r>
            <a:r>
              <a:rPr lang="en-US" sz="3200" b="0" dirty="0">
                <a:latin typeface="+mj-lt"/>
                <a:ea typeface="+mj-lt"/>
                <a:cs typeface="+mj-lt"/>
              </a:rPr>
              <a:t> (le nom pourrait </a:t>
            </a:r>
            <a:r>
              <a:rPr lang="en-US" sz="3200" b="0" dirty="0" err="1">
                <a:latin typeface="+mj-lt"/>
                <a:ea typeface="+mj-lt"/>
                <a:cs typeface="+mj-lt"/>
              </a:rPr>
              <a:t>être</a:t>
            </a:r>
            <a:r>
              <a:rPr lang="en-US" sz="3200" b="0" dirty="0">
                <a:latin typeface="+mj-lt"/>
                <a:ea typeface="+mj-lt"/>
                <a:cs typeface="+mj-lt"/>
              </a:rPr>
              <a:t> </a:t>
            </a:r>
            <a:r>
              <a:rPr lang="en-US" sz="3200" b="0" dirty="0" err="1">
                <a:latin typeface="+mj-lt"/>
                <a:ea typeface="+mj-lt"/>
                <a:cs typeface="+mj-lt"/>
              </a:rPr>
              <a:t>différent</a:t>
            </a:r>
            <a:r>
              <a:rPr lang="en-US" sz="3200" b="0" dirty="0">
                <a:latin typeface="+mj-lt"/>
                <a:ea typeface="+mj-lt"/>
                <a:cs typeface="+mj-lt"/>
              </a:rPr>
              <a:t> de </a:t>
            </a:r>
            <a:r>
              <a:rPr lang="en-US" sz="3200" b="0" dirty="0" err="1">
                <a:latin typeface="+mj-lt"/>
                <a:ea typeface="+mj-lt"/>
                <a:cs typeface="+mj-lt"/>
              </a:rPr>
              <a:t>celui</a:t>
            </a:r>
            <a:r>
              <a:rPr lang="en-US" sz="3200" b="0" dirty="0">
                <a:latin typeface="+mj-lt"/>
                <a:ea typeface="+mj-lt"/>
                <a:cs typeface="+mj-lt"/>
              </a:rPr>
              <a:t> </a:t>
            </a:r>
            <a:r>
              <a:rPr lang="en-US" sz="3200" b="0" dirty="0" err="1">
                <a:latin typeface="+mj-lt"/>
                <a:ea typeface="+mj-lt"/>
                <a:cs typeface="+mj-lt"/>
              </a:rPr>
              <a:t>fourni</a:t>
            </a:r>
            <a:r>
              <a:rPr lang="en-US" sz="3200" b="0" dirty="0">
                <a:latin typeface="+mj-lt"/>
                <a:ea typeface="+mj-lt"/>
                <a:cs typeface="+mj-lt"/>
              </a:rPr>
              <a:t>) et demander le nom de la </a:t>
            </a:r>
            <a:r>
              <a:rPr lang="en-US" sz="3200" b="0" dirty="0" err="1">
                <a:latin typeface="+mj-lt"/>
                <a:ea typeface="+mj-lt"/>
                <a:cs typeface="+mj-lt"/>
              </a:rPr>
              <a:t>personne</a:t>
            </a:r>
            <a:r>
              <a:rPr lang="en-US" sz="3200" b="0" dirty="0">
                <a:latin typeface="+mj-lt"/>
                <a:ea typeface="+mj-lt"/>
                <a:cs typeface="+mj-lt"/>
              </a:rPr>
              <a:t> qui sera </a:t>
            </a:r>
            <a:r>
              <a:rPr lang="en-US" sz="3200" b="0" dirty="0" err="1">
                <a:latin typeface="+mj-lt"/>
                <a:ea typeface="+mj-lt"/>
                <a:cs typeface="+mj-lt"/>
              </a:rPr>
              <a:t>responsable</a:t>
            </a:r>
            <a:r>
              <a:rPr lang="en-US" sz="3200" b="0" dirty="0">
                <a:latin typeface="+mj-lt"/>
                <a:ea typeface="+mj-lt"/>
                <a:cs typeface="+mj-lt"/>
              </a:rPr>
              <a:t> de la </a:t>
            </a:r>
            <a:r>
              <a:rPr lang="en-US" sz="3200" b="0" dirty="0" err="1">
                <a:latin typeface="+mj-lt"/>
                <a:ea typeface="+mj-lt"/>
                <a:cs typeface="+mj-lt"/>
              </a:rPr>
              <a:t>campagne</a:t>
            </a:r>
            <a:r>
              <a:rPr lang="en-US" sz="3200" b="0" dirty="0">
                <a:latin typeface="+mj-lt"/>
                <a:ea typeface="+mj-lt"/>
                <a:cs typeface="+mj-lt"/>
              </a:rPr>
              <a:t> </a:t>
            </a:r>
            <a:r>
              <a:rPr lang="en-US" sz="3200" b="0" dirty="0" err="1">
                <a:latin typeface="+mj-lt"/>
                <a:ea typeface="+mj-lt"/>
                <a:cs typeface="+mj-lt"/>
              </a:rPr>
              <a:t>en</a:t>
            </a:r>
            <a:r>
              <a:rPr lang="en-US" sz="3200" b="0" dirty="0">
                <a:latin typeface="+mj-lt"/>
                <a:ea typeface="+mj-lt"/>
                <a:cs typeface="+mj-lt"/>
              </a:rPr>
              <a:t> </a:t>
            </a:r>
            <a:r>
              <a:rPr lang="en-US" sz="3200" b="0" dirty="0" err="1">
                <a:latin typeface="+mj-lt"/>
                <a:ea typeface="+mj-lt"/>
                <a:cs typeface="+mj-lt"/>
              </a:rPr>
              <a:t>magasin</a:t>
            </a:r>
            <a:r>
              <a:rPr lang="en-US" sz="3200" b="0" dirty="0">
                <a:latin typeface="+mj-lt"/>
                <a:ea typeface="+mj-lt"/>
                <a:cs typeface="+mj-lt"/>
              </a:rPr>
              <a:t> (Bien </a:t>
            </a:r>
            <a:r>
              <a:rPr lang="en-US" sz="3200" b="0" dirty="0" err="1">
                <a:latin typeface="+mj-lt"/>
                <a:ea typeface="+mj-lt"/>
                <a:cs typeface="+mj-lt"/>
              </a:rPr>
              <a:t>sûr</a:t>
            </a:r>
            <a:r>
              <a:rPr lang="en-US" sz="3200" b="0" dirty="0">
                <a:latin typeface="+mj-lt"/>
                <a:ea typeface="+mj-lt"/>
                <a:cs typeface="+mj-lt"/>
              </a:rPr>
              <a:t>, </a:t>
            </a:r>
            <a:r>
              <a:rPr lang="en-US" sz="3200" b="0" dirty="0" err="1">
                <a:latin typeface="+mj-lt"/>
                <a:ea typeface="+mj-lt"/>
                <a:cs typeface="+mj-lt"/>
              </a:rPr>
              <a:t>toujours</a:t>
            </a:r>
            <a:r>
              <a:rPr lang="en-US" sz="3200" b="0" dirty="0">
                <a:latin typeface="+mj-lt"/>
                <a:ea typeface="+mj-lt"/>
                <a:cs typeface="+mj-lt"/>
              </a:rPr>
              <a:t> les </a:t>
            </a:r>
            <a:r>
              <a:rPr lang="en-US" sz="3200" b="0" dirty="0" err="1">
                <a:latin typeface="+mj-lt"/>
                <a:ea typeface="+mj-lt"/>
                <a:cs typeface="+mj-lt"/>
              </a:rPr>
              <a:t>remercier</a:t>
            </a:r>
            <a:r>
              <a:rPr lang="en-US" sz="3200" b="0" dirty="0">
                <a:latin typeface="+mj-lt"/>
                <a:ea typeface="+mj-lt"/>
                <a:cs typeface="+mj-lt"/>
              </a:rPr>
              <a:t> de </a:t>
            </a:r>
            <a:r>
              <a:rPr lang="en-US" sz="3200" b="0" dirty="0" err="1">
                <a:latin typeface="+mj-lt"/>
                <a:ea typeface="+mj-lt"/>
                <a:cs typeface="+mj-lt"/>
              </a:rPr>
              <a:t>leur</a:t>
            </a:r>
            <a:r>
              <a:rPr lang="en-US" sz="3200" b="0" dirty="0">
                <a:latin typeface="+mj-lt"/>
                <a:ea typeface="+mj-lt"/>
                <a:cs typeface="+mj-lt"/>
              </a:rPr>
              <a:t> </a:t>
            </a:r>
            <a:r>
              <a:rPr lang="en-US" sz="3200" b="0" dirty="0" err="1">
                <a:latin typeface="+mj-lt"/>
                <a:ea typeface="+mj-lt"/>
                <a:cs typeface="+mj-lt"/>
              </a:rPr>
              <a:t>générosité</a:t>
            </a:r>
            <a:r>
              <a:rPr lang="en-US" sz="3200" b="0" dirty="0">
                <a:latin typeface="+mj-lt"/>
                <a:ea typeface="+mj-lt"/>
                <a:cs typeface="+mj-lt"/>
              </a:rPr>
              <a:t>)</a:t>
            </a:r>
          </a:p>
          <a:p>
            <a:pPr marL="285750" indent="-285750" algn="l">
              <a:buFont typeface="Arial"/>
              <a:buChar char="•"/>
            </a:pPr>
            <a:endParaRPr lang="en-US" sz="3200" b="0" dirty="0">
              <a:latin typeface="+mj-lt"/>
              <a:ea typeface="+mj-lt"/>
              <a:cs typeface="+mj-lt"/>
            </a:endParaRPr>
          </a:p>
          <a:p>
            <a:pPr marL="285750" indent="-285750" algn="l">
              <a:buFont typeface="Arial"/>
              <a:buChar char="•"/>
            </a:pPr>
            <a:r>
              <a:rPr lang="en-US" sz="3200" b="0" dirty="0" err="1">
                <a:latin typeface="+mj-lt"/>
                <a:ea typeface="+mj-lt"/>
                <a:cs typeface="+mj-lt"/>
              </a:rPr>
              <a:t>Joindre</a:t>
            </a:r>
            <a:r>
              <a:rPr lang="en-US" sz="3200" b="0" dirty="0">
                <a:latin typeface="+mj-lt"/>
                <a:ea typeface="+mj-lt"/>
                <a:cs typeface="+mj-lt"/>
              </a:rPr>
              <a:t> la </a:t>
            </a:r>
            <a:r>
              <a:rPr lang="en-US" sz="3200" b="0" dirty="0" err="1">
                <a:latin typeface="+mj-lt"/>
                <a:ea typeface="+mj-lt"/>
                <a:cs typeface="+mj-lt"/>
              </a:rPr>
              <a:t>personne</a:t>
            </a:r>
            <a:r>
              <a:rPr lang="en-US" sz="3200" b="0" dirty="0">
                <a:latin typeface="+mj-lt"/>
                <a:ea typeface="+mj-lt"/>
                <a:cs typeface="+mj-lt"/>
              </a:rPr>
              <a:t> </a:t>
            </a:r>
            <a:r>
              <a:rPr lang="en-US" sz="3200" b="0" dirty="0" err="1">
                <a:latin typeface="+mj-lt"/>
                <a:ea typeface="+mj-lt"/>
                <a:cs typeface="+mj-lt"/>
              </a:rPr>
              <a:t>responsable</a:t>
            </a:r>
            <a:r>
              <a:rPr lang="en-US" sz="3200" b="0" dirty="0">
                <a:latin typeface="+mj-lt"/>
                <a:ea typeface="+mj-lt"/>
                <a:cs typeface="+mj-lt"/>
              </a:rPr>
              <a:t> et verifier </a:t>
            </a:r>
            <a:r>
              <a:rPr lang="en-US" sz="3200" b="0" dirty="0" err="1">
                <a:latin typeface="+mj-lt"/>
                <a:ea typeface="+mj-lt"/>
                <a:cs typeface="+mj-lt"/>
              </a:rPr>
              <a:t>si</a:t>
            </a:r>
            <a:r>
              <a:rPr lang="en-US" sz="3200" b="0" dirty="0">
                <a:latin typeface="+mj-lt"/>
                <a:ea typeface="+mj-lt"/>
                <a:cs typeface="+mj-lt"/>
              </a:rPr>
              <a:t> le matériel de </a:t>
            </a:r>
            <a:r>
              <a:rPr lang="en-US" sz="3200" b="0" dirty="0" err="1">
                <a:latin typeface="+mj-lt"/>
                <a:ea typeface="+mj-lt"/>
                <a:cs typeface="+mj-lt"/>
              </a:rPr>
              <a:t>campagne</a:t>
            </a:r>
            <a:r>
              <a:rPr lang="en-US" sz="3200" b="0" dirty="0">
                <a:latin typeface="+mj-lt"/>
                <a:ea typeface="+mj-lt"/>
                <a:cs typeface="+mj-lt"/>
              </a:rPr>
              <a:t> </a:t>
            </a:r>
            <a:r>
              <a:rPr lang="en-US" sz="3200" b="0" dirty="0" err="1">
                <a:latin typeface="+mj-lt"/>
                <a:ea typeface="+mj-lt"/>
                <a:cs typeface="+mj-lt"/>
              </a:rPr>
              <a:t>est</a:t>
            </a:r>
            <a:r>
              <a:rPr lang="en-US" sz="3200" b="0" dirty="0">
                <a:latin typeface="+mj-lt"/>
                <a:ea typeface="+mj-lt"/>
                <a:cs typeface="+mj-lt"/>
              </a:rPr>
              <a:t> bien </a:t>
            </a:r>
            <a:r>
              <a:rPr lang="en-US" sz="3200" b="0" dirty="0" err="1">
                <a:latin typeface="+mj-lt"/>
                <a:ea typeface="+mj-lt"/>
                <a:cs typeface="+mj-lt"/>
              </a:rPr>
              <a:t>arrivé</a:t>
            </a:r>
            <a:endParaRPr lang="en-US" sz="3200" b="0" dirty="0">
              <a:latin typeface="+mj-lt"/>
              <a:ea typeface="+mj-lt"/>
              <a:cs typeface="+mj-lt"/>
            </a:endParaRPr>
          </a:p>
          <a:p>
            <a:pPr marL="285750" indent="-285750" algn="l">
              <a:buFont typeface="Arial"/>
              <a:buChar char="•"/>
            </a:pPr>
            <a:endParaRPr lang="en-US" sz="3200" b="0" dirty="0">
              <a:latin typeface="+mj-lt"/>
              <a:ea typeface="+mj-lt"/>
              <a:cs typeface="+mj-lt"/>
            </a:endParaRPr>
          </a:p>
          <a:p>
            <a:pPr marL="285750" indent="-285750" algn="l">
              <a:buFont typeface="Arial"/>
              <a:buChar char="•"/>
            </a:pPr>
            <a:r>
              <a:rPr lang="en-US" sz="3200" b="0" dirty="0" err="1">
                <a:latin typeface="+mj-lt"/>
                <a:ea typeface="+mj-lt"/>
                <a:cs typeface="+mj-lt"/>
              </a:rPr>
              <a:t>Valider</a:t>
            </a:r>
            <a:r>
              <a:rPr lang="en-US" sz="3200" b="0" dirty="0">
                <a:latin typeface="+mj-lt"/>
                <a:ea typeface="+mj-lt"/>
                <a:cs typeface="+mj-lt"/>
              </a:rPr>
              <a:t> avec </a:t>
            </a:r>
            <a:r>
              <a:rPr lang="en-US" sz="3200" b="0" dirty="0" err="1">
                <a:latin typeface="+mj-lt"/>
                <a:ea typeface="+mj-lt"/>
                <a:cs typeface="+mj-lt"/>
              </a:rPr>
              <a:t>elle</a:t>
            </a:r>
            <a:r>
              <a:rPr lang="en-US" sz="3200" b="0" dirty="0">
                <a:latin typeface="+mj-lt"/>
                <a:ea typeface="+mj-lt"/>
                <a:cs typeface="+mj-lt"/>
              </a:rPr>
              <a:t> </a:t>
            </a:r>
            <a:r>
              <a:rPr lang="en-US" sz="3200" b="0" dirty="0" err="1">
                <a:latin typeface="+mj-lt"/>
                <a:ea typeface="+mj-lt"/>
                <a:cs typeface="+mj-lt"/>
              </a:rPr>
              <a:t>s’il</a:t>
            </a:r>
            <a:r>
              <a:rPr lang="en-US" sz="3200" b="0" dirty="0">
                <a:latin typeface="+mj-lt"/>
                <a:ea typeface="+mj-lt"/>
                <a:cs typeface="+mj-lt"/>
              </a:rPr>
              <a:t> </a:t>
            </a:r>
            <a:r>
              <a:rPr lang="en-US" sz="3200" b="0" dirty="0" err="1">
                <a:latin typeface="+mj-lt"/>
                <a:ea typeface="+mj-lt"/>
                <a:cs typeface="+mj-lt"/>
              </a:rPr>
              <a:t>serait</a:t>
            </a:r>
            <a:r>
              <a:rPr lang="en-US" sz="3200" b="0" dirty="0">
                <a:latin typeface="+mj-lt"/>
                <a:ea typeface="+mj-lt"/>
                <a:cs typeface="+mj-lt"/>
              </a:rPr>
              <a:t> pertinent que </a:t>
            </a:r>
            <a:r>
              <a:rPr lang="en-US" sz="3200" b="0" dirty="0" err="1">
                <a:latin typeface="+mj-lt"/>
                <a:ea typeface="+mj-lt"/>
                <a:cs typeface="+mj-lt"/>
              </a:rPr>
              <a:t>vous</a:t>
            </a:r>
            <a:r>
              <a:rPr lang="en-US" sz="3200" b="0" dirty="0">
                <a:latin typeface="+mj-lt"/>
                <a:ea typeface="+mj-lt"/>
                <a:cs typeface="+mj-lt"/>
              </a:rPr>
              <a:t> </a:t>
            </a:r>
            <a:r>
              <a:rPr lang="en-US" sz="3200" b="0" dirty="0" err="1">
                <a:latin typeface="+mj-lt"/>
                <a:ea typeface="+mj-lt"/>
                <a:cs typeface="+mj-lt"/>
              </a:rPr>
              <a:t>participiez</a:t>
            </a:r>
            <a:r>
              <a:rPr lang="en-US" sz="3200" b="0" dirty="0">
                <a:latin typeface="+mj-lt"/>
                <a:ea typeface="+mj-lt"/>
                <a:cs typeface="+mj-lt"/>
              </a:rPr>
              <a:t> </a:t>
            </a:r>
            <a:r>
              <a:rPr lang="en-US" sz="3200" b="0" dirty="0" err="1">
                <a:latin typeface="+mj-lt"/>
                <a:ea typeface="+mj-lt"/>
                <a:cs typeface="+mj-lt"/>
              </a:rPr>
              <a:t>à</a:t>
            </a:r>
            <a:r>
              <a:rPr lang="en-US" sz="3200" b="0" dirty="0">
                <a:latin typeface="+mj-lt"/>
                <a:ea typeface="+mj-lt"/>
                <a:cs typeface="+mj-lt"/>
              </a:rPr>
              <a:t> </a:t>
            </a:r>
            <a:r>
              <a:rPr lang="en-US" sz="3200" b="0" dirty="0" err="1">
                <a:latin typeface="+mj-lt"/>
                <a:ea typeface="+mj-lt"/>
                <a:cs typeface="+mj-lt"/>
              </a:rPr>
              <a:t>une</a:t>
            </a:r>
            <a:r>
              <a:rPr lang="en-US" sz="3200" b="0" dirty="0">
                <a:latin typeface="+mj-lt"/>
                <a:ea typeface="+mj-lt"/>
                <a:cs typeface="+mj-lt"/>
              </a:rPr>
              <a:t> rencontre </a:t>
            </a:r>
            <a:r>
              <a:rPr lang="en-US" sz="3200" b="0" dirty="0" err="1">
                <a:latin typeface="+mj-lt"/>
                <a:ea typeface="+mj-lt"/>
                <a:cs typeface="+mj-lt"/>
              </a:rPr>
              <a:t>d’équipe</a:t>
            </a:r>
            <a:r>
              <a:rPr lang="en-US" sz="3200" b="0" dirty="0">
                <a:latin typeface="+mj-lt"/>
                <a:ea typeface="+mj-lt"/>
                <a:cs typeface="+mj-lt"/>
              </a:rPr>
              <a:t> pour </a:t>
            </a:r>
            <a:r>
              <a:rPr lang="en-US" sz="3200" b="0" dirty="0" err="1">
                <a:latin typeface="+mj-lt"/>
                <a:ea typeface="+mj-lt"/>
                <a:cs typeface="+mj-lt"/>
              </a:rPr>
              <a:t>parler</a:t>
            </a:r>
            <a:r>
              <a:rPr lang="en-US" sz="3200" b="0" dirty="0">
                <a:latin typeface="+mj-lt"/>
                <a:ea typeface="+mj-lt"/>
                <a:cs typeface="+mj-lt"/>
              </a:rPr>
              <a:t> de </a:t>
            </a:r>
            <a:r>
              <a:rPr lang="en-US" sz="3200" b="0" dirty="0" err="1">
                <a:latin typeface="+mj-lt"/>
                <a:ea typeface="+mj-lt"/>
                <a:cs typeface="+mj-lt"/>
              </a:rPr>
              <a:t>l’importance</a:t>
            </a:r>
            <a:r>
              <a:rPr lang="en-US" sz="3200" b="0" dirty="0">
                <a:latin typeface="+mj-lt"/>
                <a:ea typeface="+mj-lt"/>
                <a:cs typeface="+mj-lt"/>
              </a:rPr>
              <a:t> de </a:t>
            </a:r>
            <a:r>
              <a:rPr lang="en-US" sz="3200" b="0" dirty="0" err="1">
                <a:latin typeface="+mj-lt"/>
                <a:ea typeface="+mj-lt"/>
                <a:cs typeface="+mj-lt"/>
              </a:rPr>
              <a:t>cette</a:t>
            </a:r>
            <a:r>
              <a:rPr lang="en-US" sz="3200" b="0" dirty="0">
                <a:latin typeface="+mj-lt"/>
                <a:ea typeface="+mj-lt"/>
                <a:cs typeface="+mj-lt"/>
              </a:rPr>
              <a:t> </a:t>
            </a:r>
            <a:r>
              <a:rPr lang="en-US" sz="3200" b="0" dirty="0" err="1">
                <a:latin typeface="+mj-lt"/>
                <a:ea typeface="+mj-lt"/>
                <a:cs typeface="+mj-lt"/>
              </a:rPr>
              <a:t>campagne</a:t>
            </a:r>
            <a:r>
              <a:rPr lang="en-US" sz="3200" b="0" dirty="0">
                <a:latin typeface="+mj-lt"/>
                <a:ea typeface="+mj-lt"/>
                <a:cs typeface="+mj-lt"/>
              </a:rPr>
              <a:t> et </a:t>
            </a:r>
            <a:r>
              <a:rPr lang="en-US" sz="3200" b="0" dirty="0" err="1">
                <a:latin typeface="+mj-lt"/>
                <a:ea typeface="+mj-lt"/>
                <a:cs typeface="+mj-lt"/>
              </a:rPr>
              <a:t>remercier</a:t>
            </a:r>
            <a:r>
              <a:rPr lang="en-US" sz="3200" b="0" dirty="0">
                <a:latin typeface="+mj-lt"/>
                <a:ea typeface="+mj-lt"/>
                <a:cs typeface="+mj-lt"/>
              </a:rPr>
              <a:t> </a:t>
            </a:r>
            <a:r>
              <a:rPr lang="en-US" sz="3200" b="0" dirty="0" err="1">
                <a:latin typeface="+mj-lt"/>
                <a:ea typeface="+mj-lt"/>
                <a:cs typeface="+mj-lt"/>
              </a:rPr>
              <a:t>tous</a:t>
            </a:r>
            <a:r>
              <a:rPr lang="en-US" sz="3200" b="0" dirty="0">
                <a:latin typeface="+mj-lt"/>
                <a:ea typeface="+mj-lt"/>
                <a:cs typeface="+mj-lt"/>
              </a:rPr>
              <a:t> les </a:t>
            </a:r>
            <a:r>
              <a:rPr lang="en-US" sz="3200" b="0" dirty="0" err="1">
                <a:latin typeface="+mj-lt"/>
                <a:ea typeface="+mj-lt"/>
                <a:cs typeface="+mj-lt"/>
              </a:rPr>
              <a:t>associés</a:t>
            </a:r>
            <a:r>
              <a:rPr lang="en-US" sz="3200" b="0" dirty="0">
                <a:latin typeface="+mj-lt"/>
                <a:ea typeface="+mj-lt"/>
                <a:cs typeface="+mj-lt"/>
              </a:rPr>
              <a:t> </a:t>
            </a:r>
            <a:r>
              <a:rPr lang="en-US" sz="3200" b="0" dirty="0" err="1">
                <a:latin typeface="+mj-lt"/>
                <a:ea typeface="+mj-lt"/>
                <a:cs typeface="+mj-lt"/>
              </a:rPr>
              <a:t>d’y</a:t>
            </a:r>
            <a:r>
              <a:rPr lang="en-US" sz="3200" b="0" dirty="0">
                <a:latin typeface="+mj-lt"/>
                <a:ea typeface="+mj-lt"/>
                <a:cs typeface="+mj-lt"/>
              </a:rPr>
              <a:t> </a:t>
            </a:r>
            <a:r>
              <a:rPr lang="en-US" sz="3200" b="0" dirty="0" err="1">
                <a:latin typeface="+mj-lt"/>
                <a:ea typeface="+mj-lt"/>
                <a:cs typeface="+mj-lt"/>
              </a:rPr>
              <a:t>contribuer</a:t>
            </a:r>
            <a:r>
              <a:rPr lang="en-US" sz="3200" b="0" dirty="0">
                <a:latin typeface="+mj-lt"/>
                <a:ea typeface="+mj-lt"/>
                <a:cs typeface="+mj-lt"/>
              </a:rPr>
              <a:t>. Si </a:t>
            </a:r>
            <a:r>
              <a:rPr lang="en-US" sz="3200" b="0" dirty="0" err="1">
                <a:latin typeface="+mj-lt"/>
                <a:ea typeface="+mj-lt"/>
                <a:cs typeface="+mj-lt"/>
              </a:rPr>
              <a:t>oui</a:t>
            </a:r>
            <a:r>
              <a:rPr lang="en-US" sz="3200" b="0" dirty="0">
                <a:latin typeface="+mj-lt"/>
                <a:ea typeface="+mj-lt"/>
                <a:cs typeface="+mj-lt"/>
              </a:rPr>
              <a:t>, </a:t>
            </a:r>
            <a:r>
              <a:rPr lang="en-US" sz="3200" b="0" dirty="0" err="1">
                <a:latin typeface="+mj-lt"/>
                <a:ea typeface="+mj-lt"/>
                <a:cs typeface="+mj-lt"/>
              </a:rPr>
              <a:t>en</a:t>
            </a:r>
            <a:r>
              <a:rPr lang="en-US" sz="3200" b="0" dirty="0">
                <a:latin typeface="+mj-lt"/>
                <a:ea typeface="+mj-lt"/>
                <a:cs typeface="+mj-lt"/>
              </a:rPr>
              <a:t> faire la planification</a:t>
            </a:r>
          </a:p>
          <a:p>
            <a:pPr marL="285750" indent="-285750" algn="l">
              <a:buFont typeface="Arial"/>
              <a:buChar char="•"/>
            </a:pPr>
            <a:endParaRPr lang="en-US" sz="3200" b="0" dirty="0">
              <a:latin typeface="+mj-lt"/>
            </a:endParaRPr>
          </a:p>
          <a:p>
            <a:pPr marL="285750" indent="-285750" algn="l">
              <a:buFont typeface="Arial"/>
              <a:buChar char="•"/>
            </a:pPr>
            <a:r>
              <a:rPr lang="en-US" sz="3200" b="0" dirty="0">
                <a:latin typeface="+mj-lt"/>
              </a:rPr>
              <a:t>Demander </a:t>
            </a:r>
            <a:r>
              <a:rPr lang="en-US" sz="3200" b="0" dirty="0" err="1">
                <a:latin typeface="+mj-lt"/>
              </a:rPr>
              <a:t>si</a:t>
            </a:r>
            <a:r>
              <a:rPr lang="en-US" sz="3200" b="0" dirty="0">
                <a:latin typeface="+mj-lt"/>
              </a:rPr>
              <a:t> des </a:t>
            </a:r>
            <a:r>
              <a:rPr lang="en-US" sz="3200" b="0" dirty="0" err="1">
                <a:latin typeface="+mj-lt"/>
              </a:rPr>
              <a:t>activités</a:t>
            </a:r>
            <a:r>
              <a:rPr lang="en-US" sz="3200" b="0" dirty="0">
                <a:latin typeface="+mj-lt"/>
              </a:rPr>
              <a:t> de </a:t>
            </a:r>
            <a:r>
              <a:rPr lang="en-US" sz="3200" b="0" dirty="0" err="1">
                <a:latin typeface="+mj-lt"/>
              </a:rPr>
              <a:t>collecte</a:t>
            </a:r>
            <a:r>
              <a:rPr lang="en-US" sz="3200" b="0" dirty="0">
                <a:latin typeface="+mj-lt"/>
              </a:rPr>
              <a:t> de fonds </a:t>
            </a:r>
            <a:r>
              <a:rPr lang="en-US" sz="3200" b="0" dirty="0" err="1">
                <a:latin typeface="+mj-lt"/>
              </a:rPr>
              <a:t>en</a:t>
            </a:r>
            <a:r>
              <a:rPr lang="en-US" sz="3200" b="0" dirty="0">
                <a:latin typeface="+mj-lt"/>
              </a:rPr>
              <a:t> </a:t>
            </a:r>
            <a:r>
              <a:rPr lang="en-US" sz="3200" b="0" dirty="0" err="1">
                <a:latin typeface="+mj-lt"/>
              </a:rPr>
              <a:t>magasin</a:t>
            </a:r>
            <a:r>
              <a:rPr lang="en-US" sz="3200" b="0" dirty="0">
                <a:latin typeface="+mj-lt"/>
              </a:rPr>
              <a:t> </a:t>
            </a:r>
            <a:r>
              <a:rPr lang="en-US" sz="3200" b="0" dirty="0" err="1">
                <a:latin typeface="+mj-lt"/>
              </a:rPr>
              <a:t>sont</a:t>
            </a:r>
            <a:r>
              <a:rPr lang="en-US" sz="3200" b="0" dirty="0">
                <a:latin typeface="+mj-lt"/>
              </a:rPr>
              <a:t> </a:t>
            </a:r>
            <a:r>
              <a:rPr lang="en-US" sz="3200" b="0" dirty="0" err="1">
                <a:latin typeface="+mj-lt"/>
              </a:rPr>
              <a:t>prévues</a:t>
            </a:r>
            <a:r>
              <a:rPr lang="en-US" sz="3200" b="0" dirty="0">
                <a:latin typeface="+mj-lt"/>
              </a:rPr>
              <a:t> et proposer </a:t>
            </a:r>
            <a:r>
              <a:rPr lang="en-US" sz="3200" b="0" dirty="0" err="1">
                <a:latin typeface="+mj-lt"/>
              </a:rPr>
              <a:t>votre</a:t>
            </a:r>
            <a:r>
              <a:rPr lang="en-US" sz="3200" b="0" dirty="0">
                <a:latin typeface="+mj-lt"/>
              </a:rPr>
              <a:t> aide </a:t>
            </a:r>
            <a:r>
              <a:rPr lang="en-US" sz="3200" b="0" dirty="0" err="1">
                <a:latin typeface="+mj-lt"/>
              </a:rPr>
              <a:t>si</a:t>
            </a:r>
            <a:r>
              <a:rPr lang="en-US" sz="3200" b="0" dirty="0">
                <a:latin typeface="+mj-lt"/>
              </a:rPr>
              <a:t> possible</a:t>
            </a:r>
          </a:p>
          <a:p>
            <a:pPr lvl="0" algn="l">
              <a:lnSpc>
                <a:spcPct val="107000"/>
              </a:lnSpc>
              <a:tabLst>
                <a:tab pos="457200" algn="l"/>
              </a:tabLst>
            </a:pPr>
            <a:endParaRPr lang="fr-CA" sz="3200" b="0" kern="100" dirty="0">
              <a:effectLst/>
              <a:latin typeface="+mj-lt"/>
              <a:ea typeface="Calibri" panose="020F0502020204030204" pitchFamily="34" charset="0"/>
              <a:cs typeface="Arial" panose="020B0604020202020204" pitchFamily="34" charset="0"/>
            </a:endParaRPr>
          </a:p>
          <a:p>
            <a:pPr marL="285750" indent="-285750" algn="l">
              <a:buFont typeface="Arial"/>
              <a:buChar char="•"/>
            </a:pPr>
            <a:r>
              <a:rPr lang="fr-CA" sz="3200" b="0" dirty="0">
                <a:latin typeface="+mj-lt"/>
              </a:rPr>
              <a:t>Effectuer vos suivis hebdomadaires en présentiel auprès des associés et faire vos rapports à la CR</a:t>
            </a:r>
          </a:p>
          <a:p>
            <a:pPr marL="285750" indent="-285750" algn="l">
              <a:buFont typeface="Arial"/>
              <a:buChar char="•"/>
            </a:pPr>
            <a:endParaRPr lang="fr-CA" sz="3200" b="0" dirty="0">
              <a:latin typeface="+mj-lt"/>
            </a:endParaRPr>
          </a:p>
          <a:p>
            <a:pPr marL="285750" lvl="0" indent="-285750" algn="l">
              <a:buFont typeface="Arial"/>
              <a:buChar char="•"/>
            </a:pPr>
            <a:r>
              <a:rPr lang="fr-CA" sz="3200" b="0" dirty="0">
                <a:latin typeface="+mj-lt"/>
              </a:rPr>
              <a:t>Informer votre RF (Jean, Dominique ou Fabienne) des occasions médiatiques potentielles, des anecdotes de campagne des associés et des demandes spéciales</a:t>
            </a:r>
          </a:p>
          <a:p>
            <a:pPr marL="285750" lvl="0" indent="-285750" algn="l">
              <a:buFont typeface="Arial"/>
              <a:buChar char="•"/>
            </a:pPr>
            <a:endParaRPr lang="fr-CA" sz="3200" b="0" dirty="0">
              <a:latin typeface="+mj-lt"/>
            </a:endParaRPr>
          </a:p>
          <a:p>
            <a:pPr marL="285750" indent="-285750" algn="l">
              <a:buFont typeface="Arial"/>
              <a:buChar char="•"/>
            </a:pPr>
            <a:r>
              <a:rPr lang="fr-CA" sz="3200" b="0" dirty="0">
                <a:latin typeface="+mj-lt"/>
              </a:rPr>
              <a:t>Établir et maintenir de bonnes relations avec les gérants, responsables de campagne et les associés, peu importe la situation</a:t>
            </a:r>
            <a:endParaRPr lang="en-US" sz="3200" b="0" dirty="0">
              <a:latin typeface="+mj-lt"/>
            </a:endParaRPr>
          </a:p>
          <a:p>
            <a:pPr marL="342900" indent="-342900" algn="l">
              <a:lnSpc>
                <a:spcPct val="107000"/>
              </a:lnSpc>
              <a:buFont typeface="Symbol" panose="05050102010706020507" pitchFamily="18" charset="2"/>
              <a:buChar char=""/>
              <a:tabLst>
                <a:tab pos="457200" algn="l"/>
              </a:tabLst>
            </a:pPr>
            <a:endParaRPr lang="en-US" sz="2800" b="0" dirty="0">
              <a:latin typeface="+mj-lt"/>
              <a:ea typeface="+mj-lt"/>
              <a:cs typeface="+mj-lt"/>
            </a:endParaRPr>
          </a:p>
          <a:p>
            <a:pPr marL="342900" indent="-342900" algn="l">
              <a:lnSpc>
                <a:spcPct val="107000"/>
              </a:lnSpc>
              <a:buFont typeface="Symbol" panose="05050102010706020507" pitchFamily="18" charset="2"/>
              <a:buChar char=""/>
              <a:tabLst>
                <a:tab pos="457200" algn="l"/>
              </a:tabLst>
            </a:pPr>
            <a:endParaRPr lang="en-US" sz="2000" dirty="0">
              <a:ea typeface="+mj-lt"/>
              <a:cs typeface="+mj-lt"/>
            </a:endParaRPr>
          </a:p>
          <a:p>
            <a:pPr marL="342900" indent="-342900" algn="l">
              <a:lnSpc>
                <a:spcPct val="107000"/>
              </a:lnSpc>
              <a:buFont typeface="Symbol" panose="05050102010706020507" pitchFamily="18" charset="2"/>
              <a:buChar char=""/>
              <a:tabLst>
                <a:tab pos="457200" algn="l"/>
              </a:tabLst>
            </a:pPr>
            <a:endParaRPr lang="en-US" sz="2000" dirty="0">
              <a:ea typeface="+mj-lt"/>
              <a:cs typeface="+mj-lt"/>
            </a:endParaRPr>
          </a:p>
          <a:p>
            <a:pPr marL="342900" indent="-342900" algn="l">
              <a:lnSpc>
                <a:spcPct val="107000"/>
              </a:lnSpc>
              <a:buFont typeface="Symbol" panose="05050102010706020507" pitchFamily="18" charset="2"/>
              <a:buChar char=""/>
              <a:tabLst>
                <a:tab pos="457200" algn="l"/>
              </a:tabLst>
            </a:pPr>
            <a:endParaRPr lang="en-US" sz="2000" dirty="0">
              <a:ea typeface="+mj-lt"/>
              <a:cs typeface="+mj-lt"/>
            </a:endParaRPr>
          </a:p>
          <a:p>
            <a:pPr marL="342900" lvl="0" indent="-342900" algn="l">
              <a:lnSpc>
                <a:spcPct val="107000"/>
              </a:lnSpc>
              <a:buFont typeface="Symbol" panose="05050102010706020507" pitchFamily="18" charset="2"/>
              <a:buChar char=""/>
              <a:tabLst>
                <a:tab pos="457200" algn="l"/>
              </a:tabLst>
            </a:pPr>
            <a:endParaRPr lang="fr-CA" sz="20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l">
              <a:lnSpc>
                <a:spcPct val="107000"/>
              </a:lnSpc>
              <a:buFont typeface="Symbol" panose="05050102010706020507" pitchFamily="18" charset="2"/>
              <a:buChar char=""/>
              <a:tabLst>
                <a:tab pos="457200" algn="l"/>
              </a:tabLst>
            </a:pPr>
            <a:endParaRPr lang="fr-CA"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walmartlockup-FA_WM CRC BI.png" descr="walmartlockup-FA_WM CRC BI.png">
            <a:extLst>
              <a:ext uri="{FF2B5EF4-FFF2-40B4-BE49-F238E27FC236}">
                <a16:creationId xmlns:a16="http://schemas.microsoft.com/office/drawing/2014/main" id="{FB7FFF16-35CF-7DA6-DE80-2674998B89F2}"/>
              </a:ext>
            </a:extLst>
          </p:cNvPr>
          <p:cNvPicPr>
            <a:picLocks noChangeAspect="1"/>
          </p:cNvPicPr>
          <p:nvPr>
            <p:custDataLst>
              <p:tags r:id="rId4"/>
            </p:custDataLst>
          </p:nvPr>
        </p:nvPicPr>
        <p:blipFill>
          <a:blip r:embed="rId7"/>
          <a:stretch>
            <a:fillRect/>
          </a:stretch>
        </p:blipFill>
        <p:spPr>
          <a:xfrm>
            <a:off x="9404741" y="12141536"/>
            <a:ext cx="5574515" cy="1142327"/>
          </a:xfrm>
          <a:prstGeom prst="rect">
            <a:avLst/>
          </a:prstGeom>
        </p:spPr>
      </p:pic>
    </p:spTree>
    <p:extLst>
      <p:ext uri="{BB962C8B-B14F-4D97-AF65-F5344CB8AC3E}">
        <p14:creationId xmlns:p14="http://schemas.microsoft.com/office/powerpoint/2010/main" val="14369107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11">
                                            <p:txEl>
                                              <p:pRg st="3" end="3"/>
                                            </p:txEl>
                                          </p:spTgt>
                                        </p:tgtEl>
                                        <p:attrNameLst>
                                          <p:attrName>style.visibility</p:attrName>
                                        </p:attrNameLst>
                                      </p:cBhvr>
                                      <p:to>
                                        <p:strVal val="visible"/>
                                      </p:to>
                                    </p:set>
                                    <p:animEffect transition="in" filter="checkerboard(across)">
                                      <p:cBhvr>
                                        <p:cTn id="11" dur="500"/>
                                        <p:tgtEl>
                                          <p:spTgt spid="11">
                                            <p:txEl>
                                              <p:pRg st="3" end="3"/>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5" presetClass="entr" presetSubtype="10" fill="hold" nodeType="clickEffect">
                                  <p:stCondLst>
                                    <p:cond delay="0"/>
                                  </p:stCondLst>
                                  <p:childTnLst>
                                    <p:set>
                                      <p:cBhvr>
                                        <p:cTn id="19" dur="1" fill="hold">
                                          <p:stCondLst>
                                            <p:cond delay="0"/>
                                          </p:stCondLst>
                                        </p:cTn>
                                        <p:tgtEl>
                                          <p:spTgt spid="11">
                                            <p:txEl>
                                              <p:pRg st="7" end="7"/>
                                            </p:txEl>
                                          </p:spTgt>
                                        </p:tgtEl>
                                        <p:attrNameLst>
                                          <p:attrName>style.visibility</p:attrName>
                                        </p:attrNameLst>
                                      </p:cBhvr>
                                      <p:to>
                                        <p:strVal val="visible"/>
                                      </p:to>
                                    </p:set>
                                    <p:animEffect transition="in" filter="checkerboard(across)">
                                      <p:cBhvr>
                                        <p:cTn id="20" dur="500"/>
                                        <p:tgtEl>
                                          <p:spTgt spid="11">
                                            <p:txEl>
                                              <p:pRg st="7" end="7"/>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11">
                                            <p:txEl>
                                              <p:pRg st="9" end="9"/>
                                            </p:txEl>
                                          </p:spTgt>
                                        </p:tgtEl>
                                        <p:attrNameLst>
                                          <p:attrName>style.visibility</p:attrName>
                                        </p:attrNameLst>
                                      </p:cBhvr>
                                      <p:to>
                                        <p:strVal val="visible"/>
                                      </p:to>
                                    </p:set>
                                    <p:animEffect transition="in" filter="checkerboard(across)">
                                      <p:cBhvr>
                                        <p:cTn id="25" dur="500"/>
                                        <p:tgtEl>
                                          <p:spTgt spid="11">
                                            <p:txEl>
                                              <p:pRg st="9" end="9"/>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11">
                                            <p:txEl>
                                              <p:pRg st="11" end="11"/>
                                            </p:txEl>
                                          </p:spTgt>
                                        </p:tgtEl>
                                        <p:attrNameLst>
                                          <p:attrName>style.visibility</p:attrName>
                                        </p:attrNameLst>
                                      </p:cBhvr>
                                      <p:to>
                                        <p:strVal val="visible"/>
                                      </p:to>
                                    </p:set>
                                    <p:animEffect transition="in" filter="checkerboard(across)">
                                      <p:cBhvr>
                                        <p:cTn id="30" dur="500"/>
                                        <p:tgtEl>
                                          <p:spTgt spid="11">
                                            <p:txEl>
                                              <p:pRg st="11" end="1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11">
                                            <p:txEl>
                                              <p:pRg st="13" end="13"/>
                                            </p:txEl>
                                          </p:spTgt>
                                        </p:tgtEl>
                                        <p:attrNameLst>
                                          <p:attrName>style.visibility</p:attrName>
                                        </p:attrNameLst>
                                      </p:cBhvr>
                                      <p:to>
                                        <p:strVal val="visible"/>
                                      </p:to>
                                    </p:set>
                                    <p:animEffect transition="in" filter="checkerboard(across)">
                                      <p:cBhvr>
                                        <p:cTn id="35" dur="500"/>
                                        <p:tgtEl>
                                          <p:spTgt spid="11">
                                            <p:txEl>
                                              <p:pRg st="13" end="1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11">
                                            <p:txEl>
                                              <p:pRg st="15" end="15"/>
                                            </p:txEl>
                                          </p:spTgt>
                                        </p:tgtEl>
                                        <p:attrNameLst>
                                          <p:attrName>style.visibility</p:attrName>
                                        </p:attrNameLst>
                                      </p:cBhvr>
                                      <p:to>
                                        <p:strVal val="visible"/>
                                      </p:to>
                                    </p:set>
                                    <p:animEffect transition="in" filter="checkerboard(across)">
                                      <p:cBhvr>
                                        <p:cTn id="40" dur="500"/>
                                        <p:tgtEl>
                                          <p:spTgt spid="11">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BB9D38-3CB9-1446-7776-4815680D5CEE}"/>
              </a:ext>
            </a:extLst>
          </p:cNvPr>
          <p:cNvSpPr>
            <a:spLocks noGrp="1"/>
          </p:cNvSpPr>
          <p:nvPr>
            <p:ph type="title"/>
            <p:custDataLst>
              <p:tags r:id="rId1"/>
            </p:custDataLst>
          </p:nvPr>
        </p:nvSpPr>
        <p:spPr>
          <a:xfrm>
            <a:off x="628000" y="130369"/>
            <a:ext cx="21931587" cy="2006600"/>
          </a:xfrm>
        </p:spPr>
        <p:txBody>
          <a:bodyPr/>
          <a:lstStyle/>
          <a:p>
            <a:pPr algn="l"/>
            <a:r>
              <a:rPr lang="en-US" sz="8000" b="1" dirty="0">
                <a:solidFill>
                  <a:srgbClr val="FF0000"/>
                </a:solidFill>
              </a:rPr>
              <a:t>Conseils de </a:t>
            </a:r>
            <a:r>
              <a:rPr lang="en-US" sz="8000" b="1" dirty="0" err="1">
                <a:solidFill>
                  <a:srgbClr val="FF0000"/>
                </a:solidFill>
              </a:rPr>
              <a:t>vos</a:t>
            </a:r>
            <a:r>
              <a:rPr lang="en-US" sz="8000" b="1" dirty="0">
                <a:solidFill>
                  <a:srgbClr val="FF0000"/>
                </a:solidFill>
              </a:rPr>
              <a:t> pairs </a:t>
            </a:r>
            <a:r>
              <a:rPr lang="en-US" sz="8000" b="1" dirty="0" err="1">
                <a:solidFill>
                  <a:srgbClr val="FF0000"/>
                </a:solidFill>
              </a:rPr>
              <a:t>d’expérience</a:t>
            </a:r>
            <a:endParaRPr lang="en-US" sz="8000" b="1" dirty="0">
              <a:solidFill>
                <a:srgbClr val="FF0000"/>
              </a:solidFill>
            </a:endParaRPr>
          </a:p>
        </p:txBody>
      </p:sp>
      <p:sp>
        <p:nvSpPr>
          <p:cNvPr id="4" name="Text Placeholder 3">
            <a:extLst>
              <a:ext uri="{FF2B5EF4-FFF2-40B4-BE49-F238E27FC236}">
                <a16:creationId xmlns:a16="http://schemas.microsoft.com/office/drawing/2014/main" id="{7C2228AF-A95C-25FB-2F69-0367669BDDC0}"/>
              </a:ext>
            </a:extLst>
          </p:cNvPr>
          <p:cNvSpPr>
            <a:spLocks noGrp="1"/>
          </p:cNvSpPr>
          <p:nvPr>
            <p:ph type="body" sz="quarter" idx="1"/>
            <p:custDataLst>
              <p:tags r:id="rId2"/>
            </p:custDataLst>
          </p:nvPr>
        </p:nvSpPr>
        <p:spPr>
          <a:xfrm>
            <a:off x="635000" y="2271486"/>
            <a:ext cx="23114000" cy="10758714"/>
          </a:xfrm>
        </p:spPr>
        <p:txBody>
          <a:bodyPr/>
          <a:lstStyle/>
          <a:p>
            <a:pPr algn="l"/>
            <a:endParaRPr lang="en-US" sz="3200" dirty="0">
              <a:ea typeface="+mj-lt"/>
              <a:cs typeface="+mj-lt"/>
            </a:endParaRPr>
          </a:p>
          <a:p>
            <a:pPr algn="l"/>
            <a:endParaRPr lang="en-US" sz="3200" dirty="0"/>
          </a:p>
          <a:p>
            <a:pPr marL="1028700" lvl="1" indent="-571500" algn="l">
              <a:lnSpc>
                <a:spcPct val="107000"/>
              </a:lnSpc>
              <a:buFont typeface="Arial" panose="020B0604020202020204" pitchFamily="34" charset="0"/>
              <a:buChar char="•"/>
              <a:tabLst>
                <a:tab pos="457200" algn="l"/>
              </a:tabLst>
            </a:pPr>
            <a:r>
              <a:rPr lang="fr-CA" sz="4000" kern="100" dirty="0">
                <a:effectLst/>
                <a:latin typeface="Arial" panose="020B0604020202020204" pitchFamily="34" charset="0"/>
                <a:ea typeface="Calibri" panose="020F0502020204030204" pitchFamily="34" charset="0"/>
                <a:cs typeface="Arial" panose="020B0604020202020204" pitchFamily="34" charset="0"/>
              </a:rPr>
              <a:t>Soyez concis dans vos messages</a:t>
            </a:r>
          </a:p>
          <a:p>
            <a:pPr marL="1028700" lvl="1" indent="-571500" algn="l">
              <a:lnSpc>
                <a:spcPct val="107000"/>
              </a:lnSpc>
              <a:buFont typeface="Arial" panose="020B0604020202020204" pitchFamily="34" charset="0"/>
              <a:buChar char="•"/>
              <a:tabLst>
                <a:tab pos="457200" algn="l"/>
              </a:tabLst>
            </a:pPr>
            <a:endParaRPr lang="fr-CA" sz="4000" kern="100" dirty="0">
              <a:effectLst/>
              <a:latin typeface="Arial" panose="020B0604020202020204" pitchFamily="34" charset="0"/>
              <a:ea typeface="Calibri" panose="020F0502020204030204" pitchFamily="34" charset="0"/>
              <a:cs typeface="Arial" panose="020B0604020202020204" pitchFamily="34" charset="0"/>
            </a:endParaRPr>
          </a:p>
          <a:p>
            <a:pPr marL="1028700" lvl="1" indent="-571500" algn="l">
              <a:lnSpc>
                <a:spcPct val="107000"/>
              </a:lnSpc>
              <a:buFont typeface="Arial" panose="020B0604020202020204" pitchFamily="34" charset="0"/>
              <a:buChar char="•"/>
              <a:tabLst>
                <a:tab pos="457200" algn="l"/>
              </a:tabLst>
            </a:pPr>
            <a:r>
              <a:rPr lang="fr-CA" sz="4000" kern="100" dirty="0">
                <a:effectLst/>
                <a:latin typeface="Arial" panose="020B0604020202020204" pitchFamily="34" charset="0"/>
                <a:ea typeface="Calibri" panose="020F0502020204030204" pitchFamily="34" charset="0"/>
                <a:cs typeface="Arial" panose="020B0604020202020204" pitchFamily="34" charset="0"/>
              </a:rPr>
              <a:t>Efforcez-vous d’appeler en dehors des heures de pointe, lorsque le personnel est disponible</a:t>
            </a:r>
          </a:p>
          <a:p>
            <a:pPr marL="457200" lvl="1" indent="0" algn="l">
              <a:lnSpc>
                <a:spcPct val="107000"/>
              </a:lnSpc>
              <a:tabLst>
                <a:tab pos="457200" algn="l"/>
              </a:tabLst>
            </a:pPr>
            <a:r>
              <a:rPr lang="fr-CA" sz="4000" kern="100" dirty="0">
                <a:latin typeface="Arial" panose="020B0604020202020204" pitchFamily="34" charset="0"/>
                <a:ea typeface="Calibri" panose="020F0502020204030204" pitchFamily="34" charset="0"/>
                <a:cs typeface="Arial" panose="020B0604020202020204" pitchFamily="34" charset="0"/>
              </a:rPr>
              <a:t>    (8h45 – 11h00 et 14h00 – 16h00)</a:t>
            </a:r>
            <a:endParaRPr lang="fr-CA" sz="4000" kern="100" dirty="0">
              <a:effectLst/>
              <a:latin typeface="Arial" panose="020B0604020202020204" pitchFamily="34" charset="0"/>
              <a:ea typeface="Calibri" panose="020F0502020204030204" pitchFamily="34" charset="0"/>
              <a:cs typeface="Arial" panose="020B0604020202020204" pitchFamily="34" charset="0"/>
            </a:endParaRPr>
          </a:p>
          <a:p>
            <a:pPr marL="1028700" lvl="1" indent="-571500" algn="l">
              <a:lnSpc>
                <a:spcPct val="107000"/>
              </a:lnSpc>
              <a:buFont typeface="Arial" panose="020B0604020202020204" pitchFamily="34" charset="0"/>
              <a:buChar char="•"/>
              <a:tabLst>
                <a:tab pos="457200" algn="l"/>
              </a:tabLst>
            </a:pPr>
            <a:endParaRPr lang="fr-CA" sz="4000" kern="100" dirty="0">
              <a:effectLst/>
              <a:latin typeface="Arial" panose="020B0604020202020204" pitchFamily="34" charset="0"/>
              <a:ea typeface="Calibri" panose="020F0502020204030204" pitchFamily="34" charset="0"/>
              <a:cs typeface="Arial" panose="020B0604020202020204" pitchFamily="34" charset="0"/>
            </a:endParaRPr>
          </a:p>
          <a:p>
            <a:pPr marL="1028700" lvl="1" indent="-571500" algn="l">
              <a:lnSpc>
                <a:spcPct val="107000"/>
              </a:lnSpc>
              <a:buFont typeface="Arial" panose="020B0604020202020204" pitchFamily="34" charset="0"/>
              <a:buChar char="•"/>
            </a:pPr>
            <a:r>
              <a:rPr lang="fr-CA" sz="4000" kern="100" dirty="0">
                <a:effectLst/>
                <a:latin typeface="Arial" panose="020B0604020202020204" pitchFamily="34" charset="0"/>
                <a:ea typeface="Calibri" panose="020F0502020204030204" pitchFamily="34" charset="0"/>
                <a:cs typeface="Arial" panose="020B0604020202020204" pitchFamily="34" charset="0"/>
              </a:rPr>
              <a:t>Demandez au responsable de campagne s’il compte prendre congé </a:t>
            </a:r>
            <a:r>
              <a:rPr lang="fr-CA" sz="4000" kern="100" dirty="0">
                <a:latin typeface="Arial" panose="020B0604020202020204" pitchFamily="34" charset="0"/>
                <a:ea typeface="Calibri" panose="020F0502020204030204" pitchFamily="34" charset="0"/>
                <a:cs typeface="Arial" panose="020B0604020202020204" pitchFamily="34" charset="0"/>
              </a:rPr>
              <a:t>en juillet</a:t>
            </a:r>
            <a:r>
              <a:rPr lang="fr-CA" sz="4000" kern="100" dirty="0">
                <a:effectLst/>
                <a:latin typeface="Arial" panose="020B0604020202020204" pitchFamily="34" charset="0"/>
                <a:ea typeface="Calibri" panose="020F0502020204030204" pitchFamily="34" charset="0"/>
                <a:cs typeface="Arial" panose="020B0604020202020204" pitchFamily="34" charset="0"/>
              </a:rPr>
              <a:t>. Si oui, demandez le nom de l’associé qui prendra le relais</a:t>
            </a:r>
          </a:p>
          <a:p>
            <a:pPr marL="1028700" lvl="1" indent="-571500" algn="l">
              <a:lnSpc>
                <a:spcPct val="107000"/>
              </a:lnSpc>
              <a:buFont typeface="Arial" panose="020B0604020202020204" pitchFamily="34" charset="0"/>
              <a:buChar char="•"/>
            </a:pPr>
            <a:endParaRPr lang="fr-CA" sz="4000" kern="100" dirty="0">
              <a:effectLst/>
              <a:latin typeface="Arial" panose="020B0604020202020204" pitchFamily="34" charset="0"/>
              <a:ea typeface="Calibri" panose="020F0502020204030204" pitchFamily="34" charset="0"/>
              <a:cs typeface="Arial" panose="020B0604020202020204" pitchFamily="34" charset="0"/>
            </a:endParaRPr>
          </a:p>
          <a:p>
            <a:pPr marL="1028700" lvl="1" indent="-571500" algn="l">
              <a:lnSpc>
                <a:spcPct val="107000"/>
              </a:lnSpc>
              <a:spcAft>
                <a:spcPts val="800"/>
              </a:spcAft>
              <a:buFont typeface="Arial" panose="020B0604020202020204" pitchFamily="34" charset="0"/>
              <a:buChar char="•"/>
              <a:tabLst>
                <a:tab pos="457200" algn="l"/>
              </a:tabLst>
            </a:pPr>
            <a:r>
              <a:rPr lang="fr-CA" sz="4000" kern="100" dirty="0">
                <a:effectLst/>
                <a:latin typeface="Arial" panose="020B0604020202020204" pitchFamily="34" charset="0"/>
                <a:ea typeface="Calibri" panose="020F0502020204030204" pitchFamily="34" charset="0"/>
                <a:cs typeface="Arial" panose="020B0604020202020204" pitchFamily="34" charset="0"/>
              </a:rPr>
              <a:t>Prenez note que la dynamique varie d’un magasin à l’autre selon leur réalité </a:t>
            </a:r>
            <a:r>
              <a:rPr lang="fr-CA" sz="4000" kern="100" dirty="0">
                <a:latin typeface="Arial" panose="020B0604020202020204" pitchFamily="34" charset="0"/>
                <a:ea typeface="Calibri" panose="020F0502020204030204" pitchFamily="34" charset="0"/>
                <a:cs typeface="Arial" panose="020B0604020202020204" pitchFamily="34" charset="0"/>
              </a:rPr>
              <a:t>respective. Certains seront très impliqués et d’autres beaucoup moins.  Ne prenez jamais rien de personnel et restez toujours souriant et patient</a:t>
            </a:r>
            <a:endParaRPr lang="en-US" sz="4000" dirty="0"/>
          </a:p>
        </p:txBody>
      </p:sp>
      <p:sp>
        <p:nvSpPr>
          <p:cNvPr id="6" name="Line">
            <a:extLst>
              <a:ext uri="{FF2B5EF4-FFF2-40B4-BE49-F238E27FC236}">
                <a16:creationId xmlns:a16="http://schemas.microsoft.com/office/drawing/2014/main" id="{BBDD471C-E000-178D-81C2-7A5E51EEDB1E}"/>
              </a:ext>
            </a:extLst>
          </p:cNvPr>
          <p:cNvSpPr/>
          <p:nvPr>
            <p:custDataLst>
              <p:tags r:id="rId3"/>
            </p:custDataLst>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2" name="walmartlockup-FA_WM CRC BI.png" descr="walmartlockup-FA_WM CRC BI.png">
            <a:extLst>
              <a:ext uri="{FF2B5EF4-FFF2-40B4-BE49-F238E27FC236}">
                <a16:creationId xmlns:a16="http://schemas.microsoft.com/office/drawing/2014/main" id="{65AC3E91-EC7D-9539-3C61-711587D8E33A}"/>
              </a:ext>
            </a:extLst>
          </p:cNvPr>
          <p:cNvPicPr>
            <a:picLocks noChangeAspect="1"/>
          </p:cNvPicPr>
          <p:nvPr>
            <p:custDataLst>
              <p:tags r:id="rId4"/>
            </p:custDataLst>
          </p:nvPr>
        </p:nvPicPr>
        <p:blipFill>
          <a:blip r:embed="rId7"/>
          <a:stretch>
            <a:fillRect/>
          </a:stretch>
        </p:blipFill>
        <p:spPr>
          <a:xfrm>
            <a:off x="9404741" y="11920790"/>
            <a:ext cx="5574515" cy="1142327"/>
          </a:xfrm>
          <a:prstGeom prst="rect">
            <a:avLst/>
          </a:prstGeom>
        </p:spPr>
      </p:pic>
    </p:spTree>
    <p:extLst>
      <p:ext uri="{BB962C8B-B14F-4D97-AF65-F5344CB8AC3E}">
        <p14:creationId xmlns:p14="http://schemas.microsoft.com/office/powerpoint/2010/main" val="2447637101"/>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afterEffect">
                                  <p:stCondLst>
                                    <p:cond delay="0"/>
                                  </p:stCondLst>
                                  <p:childTnLst>
                                    <p:animRot by="21600000">
                                      <p:cBhvr>
                                        <p:cTn id="6" dur="2000" fill="hold"/>
                                        <p:tgtEl>
                                          <p:spTgt spid="4">
                                            <p:txEl>
                                              <p:pRg st="2" end="2"/>
                                            </p:txEl>
                                          </p:spTgt>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animEffect transition="in" filter="checkerboard(across)">
                                      <p:cBhvr>
                                        <p:cTn id="11" dur="500"/>
                                        <p:tgtEl>
                                          <p:spTgt spid="4">
                                            <p:txEl>
                                              <p:pRg st="4" end="4"/>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4">
                                            <p:txEl>
                                              <p:pRg st="5" end="5"/>
                                            </p:txEl>
                                          </p:spTgt>
                                        </p:tgtEl>
                                        <p:attrNameLst>
                                          <p:attrName>style.visibility</p:attrName>
                                        </p:attrNameLst>
                                      </p:cBhvr>
                                      <p:to>
                                        <p:strVal val="visible"/>
                                      </p:to>
                                    </p:set>
                                    <p:animEffect transition="in" filter="checkerboard(across)">
                                      <p:cBhvr>
                                        <p:cTn id="16" dur="500"/>
                                        <p:tgtEl>
                                          <p:spTgt spid="4">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4">
                                            <p:txEl>
                                              <p:pRg st="7" end="7"/>
                                            </p:txEl>
                                          </p:spTgt>
                                        </p:tgtEl>
                                        <p:attrNameLst>
                                          <p:attrName>style.visibility</p:attrName>
                                        </p:attrNameLst>
                                      </p:cBhvr>
                                      <p:to>
                                        <p:strVal val="visible"/>
                                      </p:to>
                                    </p:set>
                                    <p:animEffect transition="in" filter="dissolve">
                                      <p:cBhvr>
                                        <p:cTn id="21" dur="500"/>
                                        <p:tgtEl>
                                          <p:spTgt spid="4">
                                            <p:txEl>
                                              <p:pRg st="7" end="7"/>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4">
                                            <p:txEl>
                                              <p:pRg st="9" end="9"/>
                                            </p:txEl>
                                          </p:spTgt>
                                        </p:tgtEl>
                                        <p:attrNameLst>
                                          <p:attrName>style.visibility</p:attrName>
                                        </p:attrNameLst>
                                      </p:cBhvr>
                                      <p:to>
                                        <p:strVal val="visible"/>
                                      </p:to>
                                    </p:set>
                                    <p:animEffect transition="in" filter="blinds(horizontal)">
                                      <p:cBhvr>
                                        <p:cTn id="26"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BB9D38-3CB9-1446-7776-4815680D5CEE}"/>
              </a:ext>
            </a:extLst>
          </p:cNvPr>
          <p:cNvSpPr>
            <a:spLocks noGrp="1"/>
          </p:cNvSpPr>
          <p:nvPr>
            <p:ph type="title"/>
            <p:custDataLst>
              <p:tags r:id="rId1"/>
            </p:custDataLst>
          </p:nvPr>
        </p:nvSpPr>
        <p:spPr>
          <a:xfrm>
            <a:off x="624605" y="130538"/>
            <a:ext cx="23386862" cy="2006600"/>
          </a:xfrm>
        </p:spPr>
        <p:txBody>
          <a:bodyPr/>
          <a:lstStyle/>
          <a:p>
            <a:pPr algn="l"/>
            <a:r>
              <a:rPr lang="en-US" sz="8000" b="1" dirty="0">
                <a:solidFill>
                  <a:srgbClr val="FF0000"/>
                </a:solidFill>
              </a:rPr>
              <a:t>Rencontre de motivation avec le personnel </a:t>
            </a:r>
            <a:endParaRPr lang="en-US" sz="8000" b="1" dirty="0">
              <a:solidFill>
                <a:srgbClr val="FF0000"/>
              </a:solidFill>
              <a:highlight>
                <a:srgbClr val="FFFF00"/>
              </a:highlight>
            </a:endParaRPr>
          </a:p>
        </p:txBody>
      </p:sp>
      <p:sp>
        <p:nvSpPr>
          <p:cNvPr id="4" name="Text Placeholder 3">
            <a:extLst>
              <a:ext uri="{FF2B5EF4-FFF2-40B4-BE49-F238E27FC236}">
                <a16:creationId xmlns:a16="http://schemas.microsoft.com/office/drawing/2014/main" id="{7C2228AF-A95C-25FB-2F69-0367669BDDC0}"/>
              </a:ext>
            </a:extLst>
          </p:cNvPr>
          <p:cNvSpPr>
            <a:spLocks noGrp="1"/>
          </p:cNvSpPr>
          <p:nvPr>
            <p:ph type="body" sz="quarter" idx="1"/>
            <p:custDataLst>
              <p:tags r:id="rId2"/>
            </p:custDataLst>
          </p:nvPr>
        </p:nvSpPr>
        <p:spPr>
          <a:xfrm>
            <a:off x="897467" y="2137138"/>
            <a:ext cx="23114000" cy="10922000"/>
          </a:xfrm>
        </p:spPr>
        <p:txBody>
          <a:bodyPr/>
          <a:lstStyle/>
          <a:p>
            <a:pPr algn="l"/>
            <a:endParaRPr lang="en-US" dirty="0">
              <a:ea typeface="+mj-lt"/>
              <a:cs typeface="+mj-lt"/>
            </a:endParaRPr>
          </a:p>
          <a:p>
            <a:pPr algn="l"/>
            <a:r>
              <a:rPr lang="fr-CA" kern="100" dirty="0">
                <a:latin typeface="Arial" panose="020B0604020202020204" pitchFamily="34" charset="0"/>
                <a:ea typeface="Calibri" panose="020F0502020204030204" pitchFamily="34" charset="0"/>
                <a:cs typeface="Arial" panose="020B0604020202020204" pitchFamily="34" charset="0"/>
              </a:rPr>
              <a:t>Profitez d’une réunion d’équipe des associés de Walmart pour:</a:t>
            </a:r>
            <a:endParaRPr lang="en-US" sz="3000" dirty="0"/>
          </a:p>
          <a:p>
            <a:pPr lvl="0" algn="l">
              <a:lnSpc>
                <a:spcPct val="107000"/>
              </a:lnSpc>
              <a:spcAft>
                <a:spcPts val="800"/>
              </a:spcAft>
              <a:tabLst>
                <a:tab pos="457200" algn="l"/>
              </a:tabLst>
            </a:pPr>
            <a:endParaRPr lang="fr-CA" sz="2400" kern="100" dirty="0">
              <a:effectLst/>
              <a:ea typeface="Calibri" panose="020F0502020204030204" pitchFamily="34" charset="0"/>
              <a:cs typeface="Times New Roman" panose="02020603050405020304" pitchFamily="18" charset="0"/>
            </a:endParaRPr>
          </a:p>
          <a:p>
            <a:pPr marL="342900" lvl="0" indent="-342900" algn="l">
              <a:lnSpc>
                <a:spcPct val="107000"/>
              </a:lnSpc>
              <a:spcAft>
                <a:spcPts val="800"/>
              </a:spcAft>
              <a:buSzPct val="107000"/>
              <a:buFont typeface="Arial" panose="020B0604020202020204" pitchFamily="34" charset="0"/>
              <a:buChar char="•"/>
              <a:tabLst>
                <a:tab pos="457200" algn="l"/>
              </a:tabLst>
            </a:pPr>
            <a:r>
              <a:rPr lang="fr-CA" sz="4000" kern="100" dirty="0">
                <a:effectLst/>
                <a:ea typeface="Calibri" panose="020F0502020204030204" pitchFamily="34" charset="0"/>
                <a:cs typeface="Times New Roman" panose="02020603050405020304" pitchFamily="18" charset="0"/>
              </a:rPr>
              <a:t>Remercier les associés pour leur précieuse collaboration durant la campagne</a:t>
            </a:r>
            <a:r>
              <a:rPr lang="fr-CA" sz="4000" kern="100" dirty="0">
                <a:ea typeface="Calibri" panose="020F0502020204030204" pitchFamily="34" charset="0"/>
                <a:cs typeface="Times New Roman" panose="02020603050405020304" pitchFamily="18" charset="0"/>
              </a:rPr>
              <a:t> et </a:t>
            </a:r>
            <a:r>
              <a:rPr lang="fr-CA" sz="4000" kern="100" dirty="0">
                <a:effectLst/>
                <a:ea typeface="Calibri" panose="020F0502020204030204" pitchFamily="34" charset="0"/>
                <a:cs typeface="Times New Roman" panose="02020603050405020304" pitchFamily="18" charset="0"/>
              </a:rPr>
              <a:t>la différence concrète qu’ils font sur le terrain</a:t>
            </a:r>
          </a:p>
          <a:p>
            <a:pPr lvl="0" algn="l">
              <a:lnSpc>
                <a:spcPct val="107000"/>
              </a:lnSpc>
              <a:spcAft>
                <a:spcPts val="800"/>
              </a:spcAft>
              <a:tabLst>
                <a:tab pos="457200" algn="l"/>
              </a:tabLst>
            </a:pPr>
            <a:endParaRPr lang="fr-CA" sz="3500" kern="100" dirty="0">
              <a:effectLst/>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Arial" panose="020B0604020202020204" pitchFamily="34" charset="0"/>
              <a:buChar char="•"/>
              <a:tabLst>
                <a:tab pos="457200" algn="l"/>
              </a:tabLst>
            </a:pPr>
            <a:r>
              <a:rPr lang="fr-CA" sz="4000" kern="100" dirty="0">
                <a:effectLst/>
                <a:ea typeface="Calibri" panose="020F0502020204030204" pitchFamily="34" charset="0"/>
                <a:cs typeface="Times New Roman" panose="02020603050405020304" pitchFamily="18" charset="0"/>
              </a:rPr>
              <a:t>Rappeler l’importance </a:t>
            </a:r>
            <a:r>
              <a:rPr lang="fr-CA" sz="4000" kern="100" dirty="0">
                <a:ea typeface="Calibri" panose="020F0502020204030204" pitchFamily="34" charset="0"/>
                <a:cs typeface="Times New Roman" panose="02020603050405020304" pitchFamily="18" charset="0"/>
              </a:rPr>
              <a:t>de demander un don -  Les clients n’ont pas toujours conscience de la campagne en cours</a:t>
            </a:r>
            <a:endParaRPr lang="fr-CA" sz="4000" kern="100" dirty="0">
              <a:effectLst/>
              <a:ea typeface="Calibri" panose="020F0502020204030204" pitchFamily="34" charset="0"/>
              <a:cs typeface="Times New Roman" panose="02020603050405020304" pitchFamily="18" charset="0"/>
            </a:endParaRPr>
          </a:p>
          <a:p>
            <a:pPr lvl="0" algn="l">
              <a:lnSpc>
                <a:spcPct val="107000"/>
              </a:lnSpc>
              <a:spcAft>
                <a:spcPts val="800"/>
              </a:spcAft>
              <a:tabLst>
                <a:tab pos="457200" algn="l"/>
              </a:tabLst>
            </a:pPr>
            <a:endParaRPr lang="fr-CA" sz="3500" kern="100" dirty="0">
              <a:effectLst/>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Arial" panose="020B0604020202020204" pitchFamily="34" charset="0"/>
              <a:buChar char="•"/>
              <a:tabLst>
                <a:tab pos="457200" algn="l"/>
              </a:tabLst>
            </a:pPr>
            <a:r>
              <a:rPr lang="fr-CA" sz="4000" kern="100" dirty="0">
                <a:effectLst/>
                <a:ea typeface="Calibri" panose="020F0502020204030204" pitchFamily="34" charset="0"/>
                <a:cs typeface="Times New Roman" panose="02020603050405020304" pitchFamily="18" charset="0"/>
              </a:rPr>
              <a:t>Passer en revue les grandes lignes de la campagne, encourager les responsables et les associés en soulignant l’importance de cette campagne pour la CRC</a:t>
            </a:r>
          </a:p>
          <a:p>
            <a:pPr marL="457200" algn="l">
              <a:lnSpc>
                <a:spcPct val="107000"/>
              </a:lnSpc>
              <a:spcAft>
                <a:spcPts val="800"/>
              </a:spcAft>
              <a:tabLst>
                <a:tab pos="457200" algn="l"/>
              </a:tabLst>
            </a:pPr>
            <a:r>
              <a:rPr lang="fr-CA" sz="4000" kern="100" dirty="0">
                <a:effectLst/>
                <a:ea typeface="Calibri" panose="020F0502020204030204" pitchFamily="34" charset="0"/>
                <a:cs typeface="Times New Roman" panose="02020603050405020304" pitchFamily="18" charset="0"/>
              </a:rPr>
              <a:t> </a:t>
            </a:r>
          </a:p>
          <a:p>
            <a:pPr marL="169863" algn="l">
              <a:lnSpc>
                <a:spcPct val="107000"/>
              </a:lnSpc>
              <a:spcAft>
                <a:spcPts val="800"/>
              </a:spcAft>
            </a:pPr>
            <a:r>
              <a:rPr lang="fr-CA" sz="3600" b="1" kern="100" dirty="0">
                <a:ea typeface="Calibri" panose="020F0502020204030204" pitchFamily="34" charset="0"/>
                <a:cs typeface="Times New Roman" panose="02020603050405020304" pitchFamily="18" charset="0"/>
              </a:rPr>
              <a:t>Vous pourriez vous joindre à cette réunion en Zoom, WhatsApp etc…</a:t>
            </a:r>
            <a:r>
              <a:rPr lang="fr-CA" sz="3600" b="1" kern="100" dirty="0">
                <a:effectLst/>
                <a:ea typeface="Calibri" panose="020F0502020204030204" pitchFamily="34" charset="0"/>
                <a:cs typeface="Times New Roman" panose="02020603050405020304" pitchFamily="18" charset="0"/>
              </a:rPr>
              <a:t>Assurez-vous d’être à l’aise avec la technologie proposée cependant</a:t>
            </a:r>
          </a:p>
          <a:p>
            <a:pPr algn="l"/>
            <a:endParaRPr lang="en-US" dirty="0"/>
          </a:p>
        </p:txBody>
      </p:sp>
      <p:sp>
        <p:nvSpPr>
          <p:cNvPr id="6" name="Line">
            <a:extLst>
              <a:ext uri="{FF2B5EF4-FFF2-40B4-BE49-F238E27FC236}">
                <a16:creationId xmlns:a16="http://schemas.microsoft.com/office/drawing/2014/main" id="{BBDD471C-E000-178D-81C2-7A5E51EEDB1E}"/>
              </a:ext>
            </a:extLst>
          </p:cNvPr>
          <p:cNvSpPr/>
          <p:nvPr>
            <p:custDataLst>
              <p:tags r:id="rId3"/>
            </p:custDataLst>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2" name="walmartlockup-FA_WM CRC BI.png" descr="walmartlockup-FA_WM CRC BI.png">
            <a:extLst>
              <a:ext uri="{FF2B5EF4-FFF2-40B4-BE49-F238E27FC236}">
                <a16:creationId xmlns:a16="http://schemas.microsoft.com/office/drawing/2014/main" id="{412D876F-3B6B-D2C6-C7A7-C93734DCC03B}"/>
              </a:ext>
            </a:extLst>
          </p:cNvPr>
          <p:cNvPicPr>
            <a:picLocks noChangeAspect="1"/>
          </p:cNvPicPr>
          <p:nvPr>
            <p:custDataLst>
              <p:tags r:id="rId4"/>
            </p:custDataLst>
          </p:nvPr>
        </p:nvPicPr>
        <p:blipFill>
          <a:blip r:embed="rId7"/>
          <a:stretch>
            <a:fillRect/>
          </a:stretch>
        </p:blipFill>
        <p:spPr>
          <a:xfrm>
            <a:off x="9149319" y="11866466"/>
            <a:ext cx="6085359" cy="1247009"/>
          </a:xfrm>
          <a:prstGeom prst="rect">
            <a:avLst/>
          </a:prstGeom>
        </p:spPr>
      </p:pic>
    </p:spTree>
    <p:extLst>
      <p:ext uri="{BB962C8B-B14F-4D97-AF65-F5344CB8AC3E}">
        <p14:creationId xmlns:p14="http://schemas.microsoft.com/office/powerpoint/2010/main" val="267036364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p:tgtEl>
                                          <p:spTgt spid="4">
                                            <p:txEl>
                                              <p:pRg st="1" end="1"/>
                                            </p:txEl>
                                          </p:spTgt>
                                        </p:tgtEl>
                                        <p:attrNameLst>
                                          <p:attrName>ppt_y</p:attrName>
                                        </p:attrNameLst>
                                      </p:cBhvr>
                                      <p:tavLst>
                                        <p:tav tm="0">
                                          <p:val>
                                            <p:strVal val="#ppt_y+#ppt_h*1.125000"/>
                                          </p:val>
                                        </p:tav>
                                        <p:tav tm="100000">
                                          <p:val>
                                            <p:strVal val="#ppt_y"/>
                                          </p:val>
                                        </p:tav>
                                      </p:tavLst>
                                    </p:anim>
                                    <p:animEffect transition="in" filter="wipe(up)">
                                      <p:cBhvr>
                                        <p:cTn id="8" dur="500"/>
                                        <p:tgtEl>
                                          <p:spTgt spid="4">
                                            <p:txEl>
                                              <p:pRg st="1" end="1"/>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animEffect transition="in" filter="randombar(horizontal)">
                                      <p:cBhvr>
                                        <p:cTn id="13" dur="500"/>
                                        <p:tgtEl>
                                          <p:spTgt spid="4">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4">
                                            <p:txEl>
                                              <p:pRg st="5" end="5"/>
                                            </p:txEl>
                                          </p:spTgt>
                                        </p:tgtEl>
                                        <p:attrNameLst>
                                          <p:attrName>style.visibility</p:attrName>
                                        </p:attrNameLst>
                                      </p:cBhvr>
                                      <p:to>
                                        <p:strVal val="visible"/>
                                      </p:to>
                                    </p:set>
                                    <p:animEffect transition="in" filter="circle(in)">
                                      <p:cBhvr>
                                        <p:cTn id="18" dur="2000"/>
                                        <p:tgtEl>
                                          <p:spTgt spid="4">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Effect transition="in" filter="strips(downLeft)">
                                      <p:cBhvr>
                                        <p:cTn id="23" dur="500"/>
                                        <p:tgtEl>
                                          <p:spTgt spid="4">
                                            <p:txEl>
                                              <p:pRg st="7" end="7"/>
                                            </p:txEl>
                                          </p:spTgt>
                                        </p:tgtEl>
                                      </p:cBhvr>
                                    </p:animEffect>
                                  </p:childTnLst>
                                </p:cTn>
                              </p:par>
                              <p:par>
                                <p:cTn id="24" presetID="18" presetClass="entr" presetSubtype="12" fill="hold" nodeType="withEffect">
                                  <p:stCondLst>
                                    <p:cond delay="0"/>
                                  </p:stCondLst>
                                  <p:childTnLst>
                                    <p:set>
                                      <p:cBhvr>
                                        <p:cTn id="25" dur="1" fill="hold">
                                          <p:stCondLst>
                                            <p:cond delay="0"/>
                                          </p:stCondLst>
                                        </p:cTn>
                                        <p:tgtEl>
                                          <p:spTgt spid="4">
                                            <p:txEl>
                                              <p:pRg st="8" end="8"/>
                                            </p:txEl>
                                          </p:spTgt>
                                        </p:tgtEl>
                                        <p:attrNameLst>
                                          <p:attrName>style.visibility</p:attrName>
                                        </p:attrNameLst>
                                      </p:cBhvr>
                                      <p:to>
                                        <p:strVal val="visible"/>
                                      </p:to>
                                    </p:set>
                                    <p:animEffect transition="in" filter="strips(downLeft)">
                                      <p:cBhvr>
                                        <p:cTn id="26" dur="500"/>
                                        <p:tgtEl>
                                          <p:spTgt spid="4">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4">
                                            <p:txEl>
                                              <p:pRg st="9" end="9"/>
                                            </p:txEl>
                                          </p:spTgt>
                                        </p:tgtEl>
                                        <p:attrNameLst>
                                          <p:attrName>style.visibility</p:attrName>
                                        </p:attrNameLst>
                                      </p:cBhvr>
                                      <p:to>
                                        <p:strVal val="visible"/>
                                      </p:to>
                                    </p:set>
                                    <p:animEffect transition="in" filter="fade">
                                      <p:cBhvr>
                                        <p:cTn id="31" dur="500"/>
                                        <p:tgtEl>
                                          <p:spTgt spid="4">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BB9D38-3CB9-1446-7776-4815680D5CEE}"/>
              </a:ext>
            </a:extLst>
          </p:cNvPr>
          <p:cNvSpPr>
            <a:spLocks noGrp="1"/>
          </p:cNvSpPr>
          <p:nvPr>
            <p:ph type="title"/>
            <p:custDataLst>
              <p:tags r:id="rId1"/>
            </p:custDataLst>
          </p:nvPr>
        </p:nvSpPr>
        <p:spPr>
          <a:xfrm>
            <a:off x="812532" y="67456"/>
            <a:ext cx="22656799" cy="2006600"/>
          </a:xfrm>
        </p:spPr>
        <p:txBody>
          <a:bodyPr/>
          <a:lstStyle/>
          <a:p>
            <a:pPr algn="l"/>
            <a:r>
              <a:rPr lang="en-US" sz="8000" b="1" dirty="0" err="1">
                <a:solidFill>
                  <a:srgbClr val="FF0000"/>
                </a:solidFill>
              </a:rPr>
              <a:t>Suivis</a:t>
            </a:r>
            <a:r>
              <a:rPr lang="en-US" sz="8000" b="1" dirty="0">
                <a:solidFill>
                  <a:srgbClr val="FF0000"/>
                </a:solidFill>
              </a:rPr>
              <a:t> </a:t>
            </a:r>
            <a:r>
              <a:rPr lang="en-US" sz="8000" b="1" dirty="0" err="1">
                <a:solidFill>
                  <a:srgbClr val="FF0000"/>
                </a:solidFill>
              </a:rPr>
              <a:t>hebdomadaires</a:t>
            </a:r>
            <a:r>
              <a:rPr lang="en-US" sz="8000" b="1" dirty="0">
                <a:solidFill>
                  <a:srgbClr val="FF0000"/>
                </a:solidFill>
              </a:rPr>
              <a:t> avec les magasins</a:t>
            </a:r>
          </a:p>
        </p:txBody>
      </p:sp>
      <p:sp>
        <p:nvSpPr>
          <p:cNvPr id="4" name="Text Placeholder 3">
            <a:extLst>
              <a:ext uri="{FF2B5EF4-FFF2-40B4-BE49-F238E27FC236}">
                <a16:creationId xmlns:a16="http://schemas.microsoft.com/office/drawing/2014/main" id="{7C2228AF-A95C-25FB-2F69-0367669BDDC0}"/>
              </a:ext>
            </a:extLst>
          </p:cNvPr>
          <p:cNvSpPr>
            <a:spLocks noGrp="1"/>
          </p:cNvSpPr>
          <p:nvPr>
            <p:ph type="body" sz="quarter" idx="1"/>
            <p:custDataLst>
              <p:tags r:id="rId2"/>
            </p:custDataLst>
          </p:nvPr>
        </p:nvSpPr>
        <p:spPr>
          <a:xfrm>
            <a:off x="863600" y="2818459"/>
            <a:ext cx="22029651" cy="10581598"/>
          </a:xfrm>
        </p:spPr>
        <p:txBody>
          <a:bodyPr/>
          <a:lstStyle/>
          <a:p>
            <a:pPr marL="457200" algn="l">
              <a:lnSpc>
                <a:spcPct val="107000"/>
              </a:lnSpc>
              <a:spcAft>
                <a:spcPts val="800"/>
              </a:spcAft>
            </a:pPr>
            <a:r>
              <a:rPr lang="fr-CA" kern="100" dirty="0">
                <a:effectLst/>
                <a:latin typeface="Arial" panose="020B0604020202020204" pitchFamily="34" charset="0"/>
                <a:ea typeface="Calibri" panose="020F0502020204030204" pitchFamily="34" charset="0"/>
                <a:cs typeface="Arial" panose="020B0604020202020204" pitchFamily="34" charset="0"/>
              </a:rPr>
              <a:t>Les suivis hebdomadaires vous donnent l’occasion de : </a:t>
            </a:r>
          </a:p>
          <a:p>
            <a:pPr algn="l"/>
            <a:endParaRPr lang="en-US" sz="3600" dirty="0">
              <a:ea typeface="+mj-lt"/>
              <a:cs typeface="+mj-lt"/>
            </a:endParaRPr>
          </a:p>
          <a:p>
            <a:pPr marL="571500" lvl="0" indent="-571500" algn="l">
              <a:lnSpc>
                <a:spcPct val="107000"/>
              </a:lnSpc>
              <a:spcAft>
                <a:spcPts val="800"/>
              </a:spcAft>
              <a:buFont typeface="Arial" panose="020B0604020202020204" pitchFamily="34" charset="0"/>
              <a:buChar char="•"/>
              <a:tabLst>
                <a:tab pos="457200" algn="l"/>
              </a:tabLst>
            </a:pPr>
            <a:r>
              <a:rPr lang="fr-CA" sz="4000" kern="100" dirty="0">
                <a:effectLst/>
                <a:ea typeface="Calibri" panose="020F0502020204030204" pitchFamily="34" charset="0"/>
                <a:cs typeface="Times New Roman" panose="02020603050405020304" pitchFamily="18" charset="0"/>
              </a:rPr>
              <a:t>Faire le point sur la campagne, donner un compte-rendu des sommes recueillies dans ce magasin  (Utilisez les infolettres pour trouver des sujets de discussion)</a:t>
            </a:r>
          </a:p>
          <a:p>
            <a:pPr marL="457200" lvl="0" indent="-457200" algn="l">
              <a:lnSpc>
                <a:spcPct val="107000"/>
              </a:lnSpc>
              <a:spcAft>
                <a:spcPts val="800"/>
              </a:spcAft>
              <a:buFont typeface="Arial" panose="020B0604020202020204" pitchFamily="34" charset="0"/>
              <a:buChar char="•"/>
              <a:tabLst>
                <a:tab pos="457200" algn="l"/>
              </a:tabLst>
            </a:pPr>
            <a:endParaRPr lang="fr-CA" sz="3000" kern="100" dirty="0">
              <a:effectLst/>
              <a:ea typeface="Calibri" panose="020F0502020204030204" pitchFamily="34" charset="0"/>
              <a:cs typeface="Times New Roman" panose="02020603050405020304" pitchFamily="18" charset="0"/>
            </a:endParaRPr>
          </a:p>
          <a:p>
            <a:pPr marL="571500" lvl="0" indent="-571500" algn="l">
              <a:lnSpc>
                <a:spcPct val="107000"/>
              </a:lnSpc>
              <a:spcAft>
                <a:spcPts val="800"/>
              </a:spcAft>
              <a:buFont typeface="Arial" panose="020B0604020202020204" pitchFamily="34" charset="0"/>
              <a:buChar char="•"/>
              <a:tabLst>
                <a:tab pos="457200" algn="l"/>
              </a:tabLst>
            </a:pPr>
            <a:r>
              <a:rPr lang="fr-CA" sz="4000" kern="100" dirty="0">
                <a:ea typeface="Calibri" panose="020F0502020204030204" pitchFamily="34" charset="0"/>
                <a:cs typeface="Times New Roman" panose="02020603050405020304" pitchFamily="18" charset="0"/>
              </a:rPr>
              <a:t>Prendre en note</a:t>
            </a:r>
            <a:r>
              <a:rPr lang="fr-CA" sz="4000" kern="100" dirty="0">
                <a:effectLst/>
                <a:ea typeface="Calibri" panose="020F0502020204030204" pitchFamily="34" charset="0"/>
                <a:cs typeface="Times New Roman" panose="02020603050405020304" pitchFamily="18" charset="0"/>
              </a:rPr>
              <a:t> les commentaires ou suggestions des associés</a:t>
            </a:r>
          </a:p>
          <a:p>
            <a:pPr marL="457200" lvl="0" indent="-457200" algn="l">
              <a:lnSpc>
                <a:spcPct val="107000"/>
              </a:lnSpc>
              <a:spcAft>
                <a:spcPts val="800"/>
              </a:spcAft>
              <a:buFont typeface="Arial" panose="020B0604020202020204" pitchFamily="34" charset="0"/>
              <a:buChar char="•"/>
              <a:tabLst>
                <a:tab pos="457200" algn="l"/>
              </a:tabLst>
            </a:pPr>
            <a:endParaRPr lang="fr-CA" sz="3000" kern="100" dirty="0">
              <a:effectLst/>
              <a:ea typeface="Calibri" panose="020F0502020204030204" pitchFamily="34" charset="0"/>
              <a:cs typeface="Times New Roman" panose="02020603050405020304" pitchFamily="18" charset="0"/>
            </a:endParaRPr>
          </a:p>
          <a:p>
            <a:pPr marL="571500" lvl="0" indent="-571500" algn="l">
              <a:lnSpc>
                <a:spcPct val="107000"/>
              </a:lnSpc>
              <a:spcAft>
                <a:spcPts val="800"/>
              </a:spcAft>
              <a:buFont typeface="Arial" panose="020B0604020202020204" pitchFamily="34" charset="0"/>
              <a:buChar char="•"/>
              <a:tabLst>
                <a:tab pos="457200" algn="l"/>
              </a:tabLst>
            </a:pPr>
            <a:r>
              <a:rPr lang="fr-CA" sz="4000" kern="100" dirty="0">
                <a:effectLst/>
                <a:ea typeface="Calibri" panose="020F0502020204030204" pitchFamily="34" charset="0"/>
                <a:cs typeface="Times New Roman" panose="02020603050405020304" pitchFamily="18" charset="0"/>
              </a:rPr>
              <a:t>Recueillir des témoignages ou des photos (avec le formulaire de consentement) qui pourraient être inclus dans les infolettres à venir ou dans le matériel promotionnel 2024</a:t>
            </a:r>
            <a:r>
              <a:rPr lang="fr-CA" sz="4000" kern="100" dirty="0">
                <a:ea typeface="Calibri" panose="020F0502020204030204" pitchFamily="34" charset="0"/>
                <a:cs typeface="Times New Roman" panose="02020603050405020304" pitchFamily="18" charset="0"/>
              </a:rPr>
              <a:t> </a:t>
            </a:r>
            <a:endParaRPr lang="fr-CA" sz="4000" kern="100" dirty="0">
              <a:effectLst/>
              <a:ea typeface="Calibri" panose="020F0502020204030204" pitchFamily="34" charset="0"/>
              <a:cs typeface="Times New Roman" panose="02020603050405020304" pitchFamily="18" charset="0"/>
            </a:endParaRPr>
          </a:p>
          <a:p>
            <a:pPr marL="457200" lvl="0" indent="-457200" algn="l">
              <a:lnSpc>
                <a:spcPct val="107000"/>
              </a:lnSpc>
              <a:spcAft>
                <a:spcPts val="800"/>
              </a:spcAft>
              <a:buFont typeface="Arial" panose="020B0604020202020204" pitchFamily="34" charset="0"/>
              <a:buChar char="•"/>
              <a:tabLst>
                <a:tab pos="457200" algn="l"/>
              </a:tabLst>
            </a:pPr>
            <a:endParaRPr lang="fr-CA" sz="3000" kern="100" dirty="0">
              <a:effectLst/>
              <a:ea typeface="Calibri" panose="020F0502020204030204" pitchFamily="34" charset="0"/>
              <a:cs typeface="Times New Roman" panose="02020603050405020304" pitchFamily="18" charset="0"/>
            </a:endParaRPr>
          </a:p>
          <a:p>
            <a:pPr marL="571500" lvl="0" indent="-571500" algn="l">
              <a:lnSpc>
                <a:spcPct val="107000"/>
              </a:lnSpc>
              <a:spcAft>
                <a:spcPts val="800"/>
              </a:spcAft>
              <a:buFont typeface="Arial" panose="020B0604020202020204" pitchFamily="34" charset="0"/>
              <a:buChar char="•"/>
              <a:tabLst>
                <a:tab pos="457200" algn="l"/>
              </a:tabLst>
            </a:pPr>
            <a:r>
              <a:rPr lang="fr-CA" sz="4000" kern="100" dirty="0">
                <a:effectLst/>
                <a:ea typeface="Calibri" panose="020F0502020204030204" pitchFamily="34" charset="0"/>
                <a:cs typeface="Times New Roman" panose="02020603050405020304" pitchFamily="18" charset="0"/>
              </a:rPr>
              <a:t>Donner de l’information sur l’impact de la campagne</a:t>
            </a:r>
          </a:p>
          <a:p>
            <a:pPr marL="457200" lvl="0" indent="-457200" algn="l">
              <a:lnSpc>
                <a:spcPct val="107000"/>
              </a:lnSpc>
              <a:spcAft>
                <a:spcPts val="800"/>
              </a:spcAft>
              <a:buFont typeface="Arial" panose="020B0604020202020204" pitchFamily="34" charset="0"/>
              <a:buChar char="•"/>
              <a:tabLst>
                <a:tab pos="457200" algn="l"/>
              </a:tabLst>
            </a:pPr>
            <a:endParaRPr lang="fr-CA" sz="3000" kern="100" dirty="0">
              <a:effectLst/>
              <a:ea typeface="Calibri" panose="020F0502020204030204" pitchFamily="34" charset="0"/>
              <a:cs typeface="Times New Roman" panose="02020603050405020304" pitchFamily="18" charset="0"/>
            </a:endParaRPr>
          </a:p>
          <a:p>
            <a:pPr algn="l"/>
            <a:endParaRPr lang="en-US" sz="4000" dirty="0"/>
          </a:p>
          <a:p>
            <a:pPr algn="l"/>
            <a:endParaRPr lang="en-US" dirty="0"/>
          </a:p>
        </p:txBody>
      </p:sp>
      <p:sp>
        <p:nvSpPr>
          <p:cNvPr id="6" name="Line">
            <a:extLst>
              <a:ext uri="{FF2B5EF4-FFF2-40B4-BE49-F238E27FC236}">
                <a16:creationId xmlns:a16="http://schemas.microsoft.com/office/drawing/2014/main" id="{BBDD471C-E000-178D-81C2-7A5E51EEDB1E}"/>
              </a:ext>
            </a:extLst>
          </p:cNvPr>
          <p:cNvSpPr/>
          <p:nvPr>
            <p:custDataLst>
              <p:tags r:id="rId3"/>
            </p:custDataLst>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2" name="walmartlockup-FA_WM CRC BI.png" descr="walmartlockup-FA_WM CRC BI.png">
            <a:extLst>
              <a:ext uri="{FF2B5EF4-FFF2-40B4-BE49-F238E27FC236}">
                <a16:creationId xmlns:a16="http://schemas.microsoft.com/office/drawing/2014/main" id="{5CF2243C-BD16-56C8-DAB2-68769F537A5D}"/>
              </a:ext>
            </a:extLst>
          </p:cNvPr>
          <p:cNvPicPr>
            <a:picLocks noChangeAspect="1"/>
          </p:cNvPicPr>
          <p:nvPr>
            <p:custDataLst>
              <p:tags r:id="rId4"/>
            </p:custDataLst>
          </p:nvPr>
        </p:nvPicPr>
        <p:blipFill>
          <a:blip r:embed="rId7"/>
          <a:stretch>
            <a:fillRect/>
          </a:stretch>
        </p:blipFill>
        <p:spPr>
          <a:xfrm>
            <a:off x="9182387" y="11988800"/>
            <a:ext cx="6019226" cy="1233457"/>
          </a:xfrm>
          <a:prstGeom prst="rect">
            <a:avLst/>
          </a:prstGeom>
        </p:spPr>
      </p:pic>
    </p:spTree>
    <p:extLst>
      <p:ext uri="{BB962C8B-B14F-4D97-AF65-F5344CB8AC3E}">
        <p14:creationId xmlns:p14="http://schemas.microsoft.com/office/powerpoint/2010/main" val="326346507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randombar(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 calcmode="lin" valueType="num">
                                      <p:cBhvr additive="base">
                                        <p:cTn id="12" dur="500"/>
                                        <p:tgtEl>
                                          <p:spTgt spid="4">
                                            <p:txEl>
                                              <p:pRg st="2" end="2"/>
                                            </p:txEl>
                                          </p:spTgt>
                                        </p:tgtEl>
                                        <p:attrNameLst>
                                          <p:attrName>ppt_y</p:attrName>
                                        </p:attrNameLst>
                                      </p:cBhvr>
                                      <p:tavLst>
                                        <p:tav tm="0">
                                          <p:val>
                                            <p:strVal val="#ppt_y+#ppt_h*1.125000"/>
                                          </p:val>
                                        </p:tav>
                                        <p:tav tm="100000">
                                          <p:val>
                                            <p:strVal val="#ppt_y"/>
                                          </p:val>
                                        </p:tav>
                                      </p:tavLst>
                                    </p:anim>
                                    <p:animEffect transition="in" filter="wipe(up)">
                                      <p:cBhvr>
                                        <p:cTn id="13" dur="500"/>
                                        <p:tgtEl>
                                          <p:spTgt spid="4">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2" presetClass="entr" presetSubtype="4"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 calcmode="lin" valueType="num">
                                      <p:cBhvr additive="base">
                                        <p:cTn id="18" dur="500"/>
                                        <p:tgtEl>
                                          <p:spTgt spid="4">
                                            <p:txEl>
                                              <p:pRg st="4" end="4"/>
                                            </p:txEl>
                                          </p:spTgt>
                                        </p:tgtEl>
                                        <p:attrNameLst>
                                          <p:attrName>ppt_y</p:attrName>
                                        </p:attrNameLst>
                                      </p:cBhvr>
                                      <p:tavLst>
                                        <p:tav tm="0">
                                          <p:val>
                                            <p:strVal val="#ppt_y+#ppt_h*1.125000"/>
                                          </p:val>
                                        </p:tav>
                                        <p:tav tm="100000">
                                          <p:val>
                                            <p:strVal val="#ppt_y"/>
                                          </p:val>
                                        </p:tav>
                                      </p:tavLst>
                                    </p:anim>
                                    <p:animEffect transition="in" filter="wipe(up)">
                                      <p:cBhvr>
                                        <p:cTn id="19" dur="500"/>
                                        <p:tgtEl>
                                          <p:spTgt spid="4">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nodeType="click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 calcmode="lin" valueType="num">
                                      <p:cBhvr additive="base">
                                        <p:cTn id="24" dur="500"/>
                                        <p:tgtEl>
                                          <p:spTgt spid="4">
                                            <p:txEl>
                                              <p:pRg st="6" end="6"/>
                                            </p:txEl>
                                          </p:spTgt>
                                        </p:tgtEl>
                                        <p:attrNameLst>
                                          <p:attrName>ppt_y</p:attrName>
                                        </p:attrNameLst>
                                      </p:cBhvr>
                                      <p:tavLst>
                                        <p:tav tm="0">
                                          <p:val>
                                            <p:strVal val="#ppt_y+#ppt_h*1.125000"/>
                                          </p:val>
                                        </p:tav>
                                        <p:tav tm="100000">
                                          <p:val>
                                            <p:strVal val="#ppt_y"/>
                                          </p:val>
                                        </p:tav>
                                      </p:tavLst>
                                    </p:anim>
                                    <p:animEffect transition="in" filter="wipe(up)">
                                      <p:cBhvr>
                                        <p:cTn id="25" dur="500"/>
                                        <p:tgtEl>
                                          <p:spTgt spid="4">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nodeType="clickEffect">
                                  <p:stCondLst>
                                    <p:cond delay="0"/>
                                  </p:stCondLst>
                                  <p:childTnLst>
                                    <p:set>
                                      <p:cBhvr>
                                        <p:cTn id="29" dur="1" fill="hold">
                                          <p:stCondLst>
                                            <p:cond delay="0"/>
                                          </p:stCondLst>
                                        </p:cTn>
                                        <p:tgtEl>
                                          <p:spTgt spid="4">
                                            <p:txEl>
                                              <p:pRg st="8" end="8"/>
                                            </p:txEl>
                                          </p:spTgt>
                                        </p:tgtEl>
                                        <p:attrNameLst>
                                          <p:attrName>style.visibility</p:attrName>
                                        </p:attrNameLst>
                                      </p:cBhvr>
                                      <p:to>
                                        <p:strVal val="visible"/>
                                      </p:to>
                                    </p:set>
                                    <p:anim calcmode="lin" valueType="num">
                                      <p:cBhvr additive="base">
                                        <p:cTn id="30" dur="500"/>
                                        <p:tgtEl>
                                          <p:spTgt spid="4">
                                            <p:txEl>
                                              <p:pRg st="8" end="8"/>
                                            </p:txEl>
                                          </p:spTgt>
                                        </p:tgtEl>
                                        <p:attrNameLst>
                                          <p:attrName>ppt_y</p:attrName>
                                        </p:attrNameLst>
                                      </p:cBhvr>
                                      <p:tavLst>
                                        <p:tav tm="0">
                                          <p:val>
                                            <p:strVal val="#ppt_y+#ppt_h*1.125000"/>
                                          </p:val>
                                        </p:tav>
                                        <p:tav tm="100000">
                                          <p:val>
                                            <p:strVal val="#ppt_y"/>
                                          </p:val>
                                        </p:tav>
                                      </p:tavLst>
                                    </p:anim>
                                    <p:animEffect transition="in" filter="wipe(up)">
                                      <p:cBhvr>
                                        <p:cTn id="31"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custDataLst>
              <p:tags r:id="rId1"/>
            </p:custDataLst>
          </p:nvPr>
        </p:nvSpPr>
        <p:spPr>
          <a:xfrm>
            <a:off x="994727" y="747649"/>
            <a:ext cx="21510625" cy="1336179"/>
          </a:xfrm>
          <a:prstGeom prst="rect">
            <a:avLst/>
          </a:prstGeom>
        </p:spPr>
        <p:txBody>
          <a:bodyPr anchor="t"/>
          <a:lstStyle>
            <a:lvl1pPr algn="l" defTabSz="457200">
              <a:lnSpc>
                <a:spcPts val="13100"/>
              </a:lnSpc>
              <a:defRPr sz="7200" b="1">
                <a:solidFill>
                  <a:srgbClr val="EE0000"/>
                </a:solidFill>
              </a:defRPr>
            </a:lvl1pPr>
          </a:lstStyle>
          <a:p>
            <a:pPr defTabSz="825500">
              <a:lnSpc>
                <a:spcPct val="100000"/>
              </a:lnSpc>
            </a:pPr>
            <a:r>
              <a:rPr lang="en-CA" dirty="0" err="1">
                <a:solidFill>
                  <a:srgbClr val="FF0000"/>
                </a:solidFill>
              </a:rPr>
              <a:t>Associés</a:t>
            </a:r>
            <a:r>
              <a:rPr lang="en-CA" dirty="0">
                <a:solidFill>
                  <a:srgbClr val="FF0000"/>
                </a:solidFill>
              </a:rPr>
              <a:t> : comment les </a:t>
            </a:r>
            <a:r>
              <a:rPr lang="en-CA" dirty="0" err="1">
                <a:solidFill>
                  <a:srgbClr val="FF0000"/>
                </a:solidFill>
              </a:rPr>
              <a:t>aborder</a:t>
            </a:r>
            <a:r>
              <a:rPr lang="en-CA" dirty="0">
                <a:solidFill>
                  <a:srgbClr val="FF0000"/>
                </a:solidFill>
              </a:rPr>
              <a:t>?</a:t>
            </a:r>
            <a:br>
              <a:rPr lang="en-CA" dirty="0">
                <a:solidFill>
                  <a:srgbClr val="FF0000"/>
                </a:solidFill>
              </a:rPr>
            </a:br>
            <a:endParaRPr dirty="0">
              <a:solidFill>
                <a:srgbClr val="FF0000"/>
              </a:solidFill>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custDataLst>
              <p:tags r:id="rId2"/>
            </p:custDataLst>
          </p:nvPr>
        </p:nvSpPr>
        <p:spPr>
          <a:xfrm>
            <a:off x="863600" y="3204265"/>
            <a:ext cx="20828000" cy="10015290"/>
          </a:xfrm>
          <a:prstGeom prst="rect">
            <a:avLst/>
          </a:prstGeom>
        </p:spPr>
        <p:txBody>
          <a:bodyPr/>
          <a:lstStyle>
            <a:lvl1pPr algn="l" defTabSz="457200">
              <a:lnSpc>
                <a:spcPct val="110000"/>
              </a:lnSpc>
              <a:defRPr sz="3600"/>
            </a:lvl1pPr>
          </a:lstStyle>
          <a:p>
            <a:pPr marL="571500" lvl="1" indent="-571500" algn="l">
              <a:buFont typeface="Arial"/>
              <a:buChar char="•"/>
            </a:pPr>
            <a:r>
              <a:rPr lang="en-CA" sz="4000" dirty="0"/>
              <a:t>Nous </a:t>
            </a:r>
            <a:r>
              <a:rPr lang="en-CA" sz="4000" dirty="0" err="1"/>
              <a:t>avons</a:t>
            </a:r>
            <a:r>
              <a:rPr lang="en-CA" sz="4000" dirty="0"/>
              <a:t> </a:t>
            </a:r>
            <a:r>
              <a:rPr lang="en-CA" sz="4000" dirty="0" err="1"/>
              <a:t>une</a:t>
            </a:r>
            <a:r>
              <a:rPr lang="en-CA" sz="4000" dirty="0"/>
              <a:t> relation de longue date avec Walmart, il </a:t>
            </a:r>
            <a:r>
              <a:rPr lang="en-CA" sz="4000" dirty="0" err="1"/>
              <a:t>est</a:t>
            </a:r>
            <a:r>
              <a:rPr lang="en-CA" sz="4000" dirty="0"/>
              <a:t> </a:t>
            </a:r>
            <a:r>
              <a:rPr lang="en-CA" sz="4000" dirty="0" err="1"/>
              <a:t>donc</a:t>
            </a:r>
            <a:r>
              <a:rPr lang="en-CA" sz="4000" dirty="0"/>
              <a:t> possible que le personnel </a:t>
            </a:r>
            <a:r>
              <a:rPr lang="en-CA" sz="4000" dirty="0" err="1"/>
              <a:t>soit</a:t>
            </a:r>
            <a:r>
              <a:rPr lang="en-CA" sz="4000" dirty="0"/>
              <a:t> déjà </a:t>
            </a:r>
            <a:r>
              <a:rPr lang="en-CA" sz="4000" dirty="0" err="1"/>
              <a:t>familier</a:t>
            </a:r>
            <a:r>
              <a:rPr lang="en-CA" sz="4000" dirty="0"/>
              <a:t> avec </a:t>
            </a:r>
            <a:r>
              <a:rPr lang="en-CA" sz="4000" dirty="0" err="1"/>
              <a:t>cette</a:t>
            </a:r>
            <a:r>
              <a:rPr lang="en-CA" sz="4000" dirty="0"/>
              <a:t> </a:t>
            </a:r>
            <a:r>
              <a:rPr lang="en-CA" sz="4000" dirty="0" err="1"/>
              <a:t>campagne</a:t>
            </a:r>
            <a:r>
              <a:rPr lang="en-CA" sz="4000" dirty="0"/>
              <a:t> </a:t>
            </a:r>
          </a:p>
          <a:p>
            <a:pPr lvl="1" indent="0" algn="l"/>
            <a:endParaRPr lang="en-CA" sz="4000" dirty="0"/>
          </a:p>
          <a:p>
            <a:pPr marL="571500" lvl="1" indent="-571500" algn="l">
              <a:buFont typeface="Arial"/>
              <a:buChar char="•"/>
            </a:pPr>
            <a:r>
              <a:rPr lang="fr-CA" sz="4000" dirty="0">
                <a:effectLst/>
                <a:latin typeface="Arial" panose="020B0604020202020204" pitchFamily="34" charset="0"/>
                <a:ea typeface="Calibri" panose="020F0502020204030204" pitchFamily="34" charset="0"/>
                <a:cs typeface="Times New Roman" panose="02020603050405020304" pitchFamily="18" charset="0"/>
              </a:rPr>
              <a:t>Tenez-vous-en aux messages clés et rappelez l’impact concret qu’à cette campagn</a:t>
            </a:r>
            <a:r>
              <a:rPr lang="fr-CA" sz="4000" dirty="0">
                <a:latin typeface="Arial" panose="020B0604020202020204" pitchFamily="34" charset="0"/>
                <a:ea typeface="Calibri" panose="020F0502020204030204" pitchFamily="34" charset="0"/>
                <a:cs typeface="Times New Roman" panose="02020603050405020304" pitchFamily="18" charset="0"/>
              </a:rPr>
              <a:t>e sur le terrain</a:t>
            </a:r>
          </a:p>
          <a:p>
            <a:pPr lvl="1" indent="0" algn="l"/>
            <a:endParaRPr lang="fr-CA" sz="4000" dirty="0">
              <a:latin typeface="Calibri" panose="020F0502020204030204" pitchFamily="34" charset="0"/>
              <a:ea typeface="Calibri" panose="020F0502020204030204" pitchFamily="34" charset="0"/>
              <a:cs typeface="Times New Roman" panose="02020603050405020304" pitchFamily="18" charset="0"/>
            </a:endParaRPr>
          </a:p>
          <a:p>
            <a:pPr marL="571500" lvl="1" indent="-571500" algn="l">
              <a:buFont typeface="Arial"/>
              <a:buChar char="•"/>
            </a:pPr>
            <a:r>
              <a:rPr lang="fr-CA" sz="4000" dirty="0">
                <a:effectLst/>
                <a:latin typeface="Arial" panose="020B0604020202020204" pitchFamily="34" charset="0"/>
                <a:ea typeface="Calibri" panose="020F0502020204030204" pitchFamily="34" charset="0"/>
                <a:cs typeface="Times New Roman" panose="02020603050405020304" pitchFamily="18" charset="0"/>
              </a:rPr>
              <a:t>Faites preuve d’une persistance courtoise et respectueuse lorsque vous tentez d’établir le contact</a:t>
            </a:r>
          </a:p>
          <a:p>
            <a:pPr lvl="1" indent="0" algn="l"/>
            <a:endParaRPr lang="fr-CA" sz="4000" dirty="0">
              <a:latin typeface="Calibri" panose="020F0502020204030204" pitchFamily="34" charset="0"/>
              <a:ea typeface="Calibri" panose="020F0502020204030204" pitchFamily="34" charset="0"/>
              <a:cs typeface="Times New Roman" panose="02020603050405020304" pitchFamily="18" charset="0"/>
            </a:endParaRPr>
          </a:p>
          <a:p>
            <a:pPr marL="571500" lvl="1" indent="-571500" algn="l">
              <a:buFont typeface="Arial"/>
              <a:buChar char="•"/>
            </a:pPr>
            <a:r>
              <a:rPr lang="fr-CA" sz="4000" dirty="0">
                <a:effectLst/>
                <a:latin typeface="Arial" panose="020B0604020202020204" pitchFamily="34" charset="0"/>
                <a:ea typeface="Calibri" panose="020F0502020204030204" pitchFamily="34" charset="0"/>
                <a:cs typeface="Times New Roman" panose="02020603050405020304" pitchFamily="18" charset="0"/>
              </a:rPr>
              <a:t>Témoignez votre appréciation pour ce que fait Walmart et exprimez votre volonté de </a:t>
            </a:r>
            <a:r>
              <a:rPr lang="fr-CA" sz="4000" dirty="0">
                <a:latin typeface="Arial" panose="020B0604020202020204" pitchFamily="34" charset="0"/>
                <a:cs typeface="Times New Roman" panose="02020603050405020304" pitchFamily="18" charset="0"/>
              </a:rPr>
              <a:t>soutenir les associés, de les aider à atteindre leur objectif et de relayer tout commentaire ou questionnement à la CR </a:t>
            </a:r>
            <a:r>
              <a:rPr lang="en-US" sz="4000" dirty="0">
                <a:latin typeface="Arial" panose="020B0604020202020204" pitchFamily="34" charset="0"/>
                <a:cs typeface="Times New Roman" panose="02020603050405020304" pitchFamily="18" charset="0"/>
              </a:rPr>
              <a:t>	</a:t>
            </a:r>
          </a:p>
        </p:txBody>
      </p:sp>
      <p:sp>
        <p:nvSpPr>
          <p:cNvPr id="132" name="Line"/>
          <p:cNvSpPr/>
          <p:nvPr>
            <p:custDataLst>
              <p:tags r:id="rId3"/>
            </p:custDataLst>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2" name="walmartlockup-FA_WM CRC BI.png" descr="walmartlockup-FA_WM CRC BI.png">
            <a:extLst>
              <a:ext uri="{FF2B5EF4-FFF2-40B4-BE49-F238E27FC236}">
                <a16:creationId xmlns:a16="http://schemas.microsoft.com/office/drawing/2014/main" id="{AEF6EB4E-28C2-1F28-7FB5-5BA1C2101F0C}"/>
              </a:ext>
            </a:extLst>
          </p:cNvPr>
          <p:cNvPicPr>
            <a:picLocks noChangeAspect="1"/>
          </p:cNvPicPr>
          <p:nvPr>
            <p:custDataLst>
              <p:tags r:id="rId4"/>
            </p:custDataLst>
          </p:nvPr>
        </p:nvPicPr>
        <p:blipFill>
          <a:blip r:embed="rId7"/>
          <a:stretch>
            <a:fillRect/>
          </a:stretch>
        </p:blipFill>
        <p:spPr>
          <a:xfrm>
            <a:off x="9065028" y="11938000"/>
            <a:ext cx="6253943" cy="1281555"/>
          </a:xfrm>
          <a:prstGeom prst="rect">
            <a:avLst/>
          </a:prstGeom>
        </p:spPr>
      </p:pic>
    </p:spTree>
    <p:extLst>
      <p:ext uri="{BB962C8B-B14F-4D97-AF65-F5344CB8AC3E}">
        <p14:creationId xmlns:p14="http://schemas.microsoft.com/office/powerpoint/2010/main" val="17020480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 calcmode="lin" valueType="num">
                                      <p:cBhvr additive="base">
                                        <p:cTn id="7" dur="500"/>
                                        <p:tgtEl>
                                          <p:spTgt spid="131">
                                            <p:txEl>
                                              <p:pRg st="0" end="0"/>
                                            </p:txEl>
                                          </p:spTgt>
                                        </p:tgtEl>
                                        <p:attrNameLst>
                                          <p:attrName>ppt_y</p:attrName>
                                        </p:attrNameLst>
                                      </p:cBhvr>
                                      <p:tavLst>
                                        <p:tav tm="0">
                                          <p:val>
                                            <p:strVal val="#ppt_y+#ppt_h*1.125000"/>
                                          </p:val>
                                        </p:tav>
                                        <p:tav tm="100000">
                                          <p:val>
                                            <p:strVal val="#ppt_y"/>
                                          </p:val>
                                        </p:tav>
                                      </p:tavLst>
                                    </p:anim>
                                    <p:animEffect transition="in" filter="wipe(up)">
                                      <p:cBhvr>
                                        <p:cTn id="8" dur="500"/>
                                        <p:tgtEl>
                                          <p:spTgt spid="131">
                                            <p:txEl>
                                              <p:pRg st="0" end="0"/>
                                            </p:txEl>
                                          </p:spTgt>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131">
                                            <p:txEl>
                                              <p:pRg st="2" end="2"/>
                                            </p:txEl>
                                          </p:spTgt>
                                        </p:tgtEl>
                                        <p:attrNameLst>
                                          <p:attrName>style.visibility</p:attrName>
                                        </p:attrNameLst>
                                      </p:cBhvr>
                                      <p:to>
                                        <p:strVal val="visible"/>
                                      </p:to>
                                    </p:set>
                                    <p:anim calcmode="lin" valueType="num">
                                      <p:cBhvr additive="base">
                                        <p:cTn id="13" dur="500"/>
                                        <p:tgtEl>
                                          <p:spTgt spid="131">
                                            <p:txEl>
                                              <p:pRg st="2" end="2"/>
                                            </p:txEl>
                                          </p:spTgt>
                                        </p:tgtEl>
                                        <p:attrNameLst>
                                          <p:attrName>ppt_y</p:attrName>
                                        </p:attrNameLst>
                                      </p:cBhvr>
                                      <p:tavLst>
                                        <p:tav tm="0">
                                          <p:val>
                                            <p:strVal val="#ppt_y+#ppt_h*1.125000"/>
                                          </p:val>
                                        </p:tav>
                                        <p:tav tm="100000">
                                          <p:val>
                                            <p:strVal val="#ppt_y"/>
                                          </p:val>
                                        </p:tav>
                                      </p:tavLst>
                                    </p:anim>
                                    <p:animEffect transition="in" filter="wipe(up)">
                                      <p:cBhvr>
                                        <p:cTn id="14" dur="500"/>
                                        <p:tgtEl>
                                          <p:spTgt spid="131">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131">
                                            <p:txEl>
                                              <p:pRg st="4" end="4"/>
                                            </p:txEl>
                                          </p:spTgt>
                                        </p:tgtEl>
                                        <p:attrNameLst>
                                          <p:attrName>style.visibility</p:attrName>
                                        </p:attrNameLst>
                                      </p:cBhvr>
                                      <p:to>
                                        <p:strVal val="visible"/>
                                      </p:to>
                                    </p:set>
                                    <p:anim calcmode="lin" valueType="num">
                                      <p:cBhvr additive="base">
                                        <p:cTn id="19" dur="500"/>
                                        <p:tgtEl>
                                          <p:spTgt spid="131">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131">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131">
                                            <p:txEl>
                                              <p:pRg st="6" end="6"/>
                                            </p:txEl>
                                          </p:spTgt>
                                        </p:tgtEl>
                                        <p:attrNameLst>
                                          <p:attrName>style.visibility</p:attrName>
                                        </p:attrNameLst>
                                      </p:cBhvr>
                                      <p:to>
                                        <p:strVal val="visible"/>
                                      </p:to>
                                    </p:set>
                                    <p:anim calcmode="lin" valueType="num">
                                      <p:cBhvr additive="base">
                                        <p:cTn id="25" dur="500"/>
                                        <p:tgtEl>
                                          <p:spTgt spid="131">
                                            <p:txEl>
                                              <p:pRg st="6" end="6"/>
                                            </p:txEl>
                                          </p:spTgt>
                                        </p:tgtEl>
                                        <p:attrNameLst>
                                          <p:attrName>ppt_y</p:attrName>
                                        </p:attrNameLst>
                                      </p:cBhvr>
                                      <p:tavLst>
                                        <p:tav tm="0">
                                          <p:val>
                                            <p:strVal val="#ppt_y+#ppt_h*1.125000"/>
                                          </p:val>
                                        </p:tav>
                                        <p:tav tm="100000">
                                          <p:val>
                                            <p:strVal val="#ppt_y"/>
                                          </p:val>
                                        </p:tav>
                                      </p:tavLst>
                                    </p:anim>
                                    <p:animEffect transition="in" filter="wipe(up)">
                                      <p:cBhvr>
                                        <p:cTn id="26" dur="500"/>
                                        <p:tgtEl>
                                          <p:spTgt spid="13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BB9D38-3CB9-1446-7776-4815680D5CEE}"/>
              </a:ext>
            </a:extLst>
          </p:cNvPr>
          <p:cNvSpPr>
            <a:spLocks noGrp="1"/>
          </p:cNvSpPr>
          <p:nvPr>
            <p:ph type="title"/>
            <p:custDataLst>
              <p:tags r:id="rId1"/>
            </p:custDataLst>
          </p:nvPr>
        </p:nvSpPr>
        <p:spPr>
          <a:xfrm>
            <a:off x="864487" y="67456"/>
            <a:ext cx="21931587" cy="2006600"/>
          </a:xfrm>
        </p:spPr>
        <p:txBody>
          <a:bodyPr/>
          <a:lstStyle/>
          <a:p>
            <a:pPr algn="l"/>
            <a:r>
              <a:rPr lang="en-US" sz="8000" b="1" dirty="0">
                <a:solidFill>
                  <a:srgbClr val="FF0000"/>
                </a:solidFill>
              </a:rPr>
              <a:t>Appels de </a:t>
            </a:r>
            <a:r>
              <a:rPr lang="en-US" sz="8000" b="1" dirty="0" err="1">
                <a:solidFill>
                  <a:srgbClr val="FF0000"/>
                </a:solidFill>
              </a:rPr>
              <a:t>remerciement</a:t>
            </a:r>
            <a:endParaRPr lang="en-US" sz="8000" b="1" dirty="0">
              <a:solidFill>
                <a:srgbClr val="FF0000"/>
              </a:solidFill>
            </a:endParaRPr>
          </a:p>
        </p:txBody>
      </p:sp>
      <p:sp>
        <p:nvSpPr>
          <p:cNvPr id="4" name="Text Placeholder 3">
            <a:extLst>
              <a:ext uri="{FF2B5EF4-FFF2-40B4-BE49-F238E27FC236}">
                <a16:creationId xmlns:a16="http://schemas.microsoft.com/office/drawing/2014/main" id="{7C2228AF-A95C-25FB-2F69-0367669BDDC0}"/>
              </a:ext>
            </a:extLst>
          </p:cNvPr>
          <p:cNvSpPr>
            <a:spLocks noGrp="1"/>
          </p:cNvSpPr>
          <p:nvPr>
            <p:ph type="body" sz="quarter" idx="1"/>
            <p:custDataLst>
              <p:tags r:id="rId2"/>
            </p:custDataLst>
          </p:nvPr>
        </p:nvSpPr>
        <p:spPr>
          <a:xfrm>
            <a:off x="979978" y="2420893"/>
            <a:ext cx="23114000" cy="10581598"/>
          </a:xfrm>
        </p:spPr>
        <p:txBody>
          <a:bodyPr/>
          <a:lstStyle/>
          <a:p>
            <a:pPr algn="l"/>
            <a:endParaRPr lang="en-US" dirty="0">
              <a:ea typeface="+mj-lt"/>
              <a:cs typeface="+mj-lt"/>
            </a:endParaRPr>
          </a:p>
          <a:p>
            <a:pPr algn="l"/>
            <a:r>
              <a:rPr lang="en-US" sz="4800" dirty="0">
                <a:ea typeface="+mj-lt"/>
                <a:cs typeface="+mj-lt"/>
              </a:rPr>
              <a:t>Les </a:t>
            </a:r>
            <a:r>
              <a:rPr lang="en-US" sz="4800" dirty="0" err="1">
                <a:ea typeface="+mj-lt"/>
                <a:cs typeface="+mj-lt"/>
              </a:rPr>
              <a:t>appels</a:t>
            </a:r>
            <a:r>
              <a:rPr lang="en-US" sz="4800" dirty="0">
                <a:ea typeface="+mj-lt"/>
                <a:cs typeface="+mj-lt"/>
              </a:rPr>
              <a:t> de </a:t>
            </a:r>
            <a:r>
              <a:rPr lang="en-US" sz="4800" dirty="0" err="1">
                <a:ea typeface="+mj-lt"/>
                <a:cs typeface="+mj-lt"/>
              </a:rPr>
              <a:t>remerciement</a:t>
            </a:r>
            <a:r>
              <a:rPr lang="en-US" sz="4800" dirty="0">
                <a:ea typeface="+mj-lt"/>
                <a:cs typeface="+mj-lt"/>
              </a:rPr>
              <a:t> </a:t>
            </a:r>
            <a:r>
              <a:rPr lang="en-US" sz="4800" dirty="0" err="1">
                <a:ea typeface="+mj-lt"/>
                <a:cs typeface="+mj-lt"/>
              </a:rPr>
              <a:t>doivent</a:t>
            </a:r>
            <a:r>
              <a:rPr lang="en-US" sz="4800" dirty="0">
                <a:ea typeface="+mj-lt"/>
                <a:cs typeface="+mj-lt"/>
              </a:rPr>
              <a:t> </a:t>
            </a:r>
            <a:r>
              <a:rPr lang="en-US" sz="4800" dirty="0" err="1">
                <a:ea typeface="+mj-lt"/>
                <a:cs typeface="+mj-lt"/>
              </a:rPr>
              <a:t>être</a:t>
            </a:r>
            <a:r>
              <a:rPr lang="en-US" sz="4800" dirty="0">
                <a:ea typeface="+mj-lt"/>
                <a:cs typeface="+mj-lt"/>
              </a:rPr>
              <a:t> faits après la fin de la </a:t>
            </a:r>
            <a:r>
              <a:rPr lang="en-US" sz="4800" dirty="0" err="1">
                <a:ea typeface="+mj-lt"/>
                <a:cs typeface="+mj-lt"/>
              </a:rPr>
              <a:t>campagne</a:t>
            </a:r>
            <a:r>
              <a:rPr lang="en-US" sz="4800" dirty="0">
                <a:ea typeface="+mj-lt"/>
                <a:cs typeface="+mj-lt"/>
              </a:rPr>
              <a:t>, </a:t>
            </a:r>
          </a:p>
          <a:p>
            <a:pPr algn="l"/>
            <a:r>
              <a:rPr lang="en-US" sz="4800" dirty="0">
                <a:ea typeface="+mj-lt"/>
                <a:cs typeface="+mj-lt"/>
              </a:rPr>
              <a:t>du 31 </a:t>
            </a:r>
            <a:r>
              <a:rPr lang="en-US" sz="4800" dirty="0" err="1">
                <a:ea typeface="+mj-lt"/>
                <a:cs typeface="+mj-lt"/>
              </a:rPr>
              <a:t>juillet</a:t>
            </a:r>
            <a:r>
              <a:rPr lang="en-US" sz="4800" dirty="0">
                <a:ea typeface="+mj-lt"/>
                <a:cs typeface="+mj-lt"/>
              </a:rPr>
              <a:t> au 4 </a:t>
            </a:r>
            <a:r>
              <a:rPr lang="en-US" sz="4800" dirty="0" err="1">
                <a:ea typeface="+mj-lt"/>
                <a:cs typeface="+mj-lt"/>
              </a:rPr>
              <a:t>août</a:t>
            </a:r>
            <a:r>
              <a:rPr lang="en-US" sz="4800" dirty="0">
                <a:ea typeface="+mj-lt"/>
                <a:cs typeface="+mj-lt"/>
              </a:rPr>
              <a:t>. </a:t>
            </a:r>
            <a:endParaRPr lang="en-US" sz="4800" dirty="0"/>
          </a:p>
          <a:p>
            <a:pPr algn="l"/>
            <a:endParaRPr lang="en-US" dirty="0">
              <a:ea typeface="+mj-lt"/>
              <a:cs typeface="+mj-lt"/>
            </a:endParaRPr>
          </a:p>
          <a:p>
            <a:pPr marL="342900" lvl="0" indent="-342900" algn="l">
              <a:lnSpc>
                <a:spcPct val="107000"/>
              </a:lnSpc>
              <a:spcAft>
                <a:spcPts val="800"/>
              </a:spcAft>
              <a:buFont typeface="Arial" panose="020B0604020202020204" pitchFamily="34" charset="0"/>
              <a:buChar char="•"/>
              <a:tabLst>
                <a:tab pos="457200" algn="l"/>
              </a:tabLst>
            </a:pPr>
            <a:r>
              <a:rPr lang="fr-CA" sz="4000" kern="100" dirty="0">
                <a:effectLst/>
                <a:ea typeface="Calibri" panose="020F0502020204030204" pitchFamily="34" charset="0"/>
                <a:cs typeface="Times New Roman" panose="02020603050405020304" pitchFamily="18" charset="0"/>
              </a:rPr>
              <a:t>Faites le point sur la campagne et les résultats du magasin</a:t>
            </a:r>
          </a:p>
          <a:p>
            <a:pPr lvl="0" algn="l">
              <a:lnSpc>
                <a:spcPct val="107000"/>
              </a:lnSpc>
              <a:spcAft>
                <a:spcPts val="800"/>
              </a:spcAft>
              <a:tabLst>
                <a:tab pos="457200" algn="l"/>
              </a:tabLst>
            </a:pPr>
            <a:endParaRPr lang="fr-CA" sz="4000" kern="100" dirty="0">
              <a:effectLst/>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Arial" panose="020B0604020202020204" pitchFamily="34" charset="0"/>
              <a:buChar char="•"/>
              <a:tabLst>
                <a:tab pos="457200" algn="l"/>
              </a:tabLst>
            </a:pPr>
            <a:r>
              <a:rPr lang="fr-CA" sz="4000" kern="100" dirty="0">
                <a:effectLst/>
                <a:ea typeface="Calibri" panose="020F0502020204030204" pitchFamily="34" charset="0"/>
                <a:cs typeface="Times New Roman" panose="02020603050405020304" pitchFamily="18" charset="0"/>
              </a:rPr>
              <a:t>Rendez hommage aux </a:t>
            </a:r>
            <a:r>
              <a:rPr lang="fr-CA" sz="4000" kern="100" dirty="0">
                <a:ea typeface="Calibri" panose="020F0502020204030204" pitchFamily="34" charset="0"/>
                <a:cs typeface="Times New Roman" panose="02020603050405020304" pitchFamily="18" charset="0"/>
              </a:rPr>
              <a:t>responsables de la campagne en magasin et </a:t>
            </a:r>
            <a:r>
              <a:rPr lang="fr-CA" sz="4000" kern="100" dirty="0">
                <a:effectLst/>
                <a:ea typeface="Calibri" panose="020F0502020204030204" pitchFamily="34" charset="0"/>
                <a:cs typeface="Times New Roman" panose="02020603050405020304" pitchFamily="18" charset="0"/>
              </a:rPr>
              <a:t>remerciez-les</a:t>
            </a:r>
          </a:p>
          <a:p>
            <a:pPr lvl="0" algn="l">
              <a:lnSpc>
                <a:spcPct val="107000"/>
              </a:lnSpc>
              <a:spcAft>
                <a:spcPts val="800"/>
              </a:spcAft>
              <a:tabLst>
                <a:tab pos="457200" algn="l"/>
              </a:tabLst>
            </a:pPr>
            <a:endParaRPr lang="fr-CA" sz="4000" kern="100" dirty="0">
              <a:effectLst/>
              <a:ea typeface="Calibri" panose="020F0502020204030204" pitchFamily="34" charset="0"/>
              <a:cs typeface="Times New Roman" panose="02020603050405020304" pitchFamily="18" charset="0"/>
            </a:endParaRPr>
          </a:p>
          <a:p>
            <a:pPr marL="342900" lvl="0" indent="-342900" algn="l">
              <a:lnSpc>
                <a:spcPct val="107000"/>
              </a:lnSpc>
              <a:spcAft>
                <a:spcPts val="800"/>
              </a:spcAft>
              <a:buFont typeface="Arial" panose="020B0604020202020204" pitchFamily="34" charset="0"/>
              <a:buChar char="•"/>
              <a:tabLst>
                <a:tab pos="457200" algn="l"/>
              </a:tabLst>
            </a:pPr>
            <a:r>
              <a:rPr lang="fr-CA" sz="4000" kern="100" dirty="0">
                <a:effectLst/>
                <a:ea typeface="Calibri" panose="020F0502020204030204" pitchFamily="34" charset="0"/>
                <a:cs typeface="Times New Roman" panose="02020603050405020304" pitchFamily="18" charset="0"/>
              </a:rPr>
              <a:t>Soulignez l’importance de leur soutien et l’impact que leur implication aura dans la communauté</a:t>
            </a:r>
          </a:p>
          <a:p>
            <a:pPr algn="l"/>
            <a:endParaRPr lang="en-US" sz="4000" dirty="0"/>
          </a:p>
          <a:p>
            <a:pPr algn="l"/>
            <a:endParaRPr lang="en-US" dirty="0"/>
          </a:p>
        </p:txBody>
      </p:sp>
      <p:sp>
        <p:nvSpPr>
          <p:cNvPr id="6" name="Line">
            <a:extLst>
              <a:ext uri="{FF2B5EF4-FFF2-40B4-BE49-F238E27FC236}">
                <a16:creationId xmlns:a16="http://schemas.microsoft.com/office/drawing/2014/main" id="{BBDD471C-E000-178D-81C2-7A5E51EEDB1E}"/>
              </a:ext>
            </a:extLst>
          </p:cNvPr>
          <p:cNvSpPr/>
          <p:nvPr>
            <p:custDataLst>
              <p:tags r:id="rId3"/>
            </p:custDataLst>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5" name="walmartlockup-FA_WM CRC BI.png" descr="walmartlockup-FA_WM CRC BI.png">
            <a:extLst>
              <a:ext uri="{FF2B5EF4-FFF2-40B4-BE49-F238E27FC236}">
                <a16:creationId xmlns:a16="http://schemas.microsoft.com/office/drawing/2014/main" id="{B78F351E-DE42-9EA1-AE09-1C3E8BB67652}"/>
              </a:ext>
            </a:extLst>
          </p:cNvPr>
          <p:cNvPicPr>
            <a:picLocks noChangeAspect="1"/>
          </p:cNvPicPr>
          <p:nvPr>
            <p:custDataLst>
              <p:tags r:id="rId4"/>
            </p:custDataLst>
          </p:nvPr>
        </p:nvPicPr>
        <p:blipFill>
          <a:blip r:embed="rId7"/>
          <a:stretch>
            <a:fillRect/>
          </a:stretch>
        </p:blipFill>
        <p:spPr>
          <a:xfrm>
            <a:off x="9065028" y="11938000"/>
            <a:ext cx="6253943" cy="1281555"/>
          </a:xfrm>
          <a:prstGeom prst="rect">
            <a:avLst/>
          </a:prstGeom>
        </p:spPr>
      </p:pic>
    </p:spTree>
    <p:extLst>
      <p:ext uri="{BB962C8B-B14F-4D97-AF65-F5344CB8AC3E}">
        <p14:creationId xmlns:p14="http://schemas.microsoft.com/office/powerpoint/2010/main" val="132652516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custDataLst>
              <p:tags r:id="rId1"/>
            </p:custDataLst>
          </p:nvPr>
        </p:nvSpPr>
        <p:spPr>
          <a:xfrm>
            <a:off x="863599" y="800100"/>
            <a:ext cx="22064133" cy="1336179"/>
          </a:xfrm>
          <a:prstGeom prst="rect">
            <a:avLst/>
          </a:prstGeom>
        </p:spPr>
        <p:txBody>
          <a:bodyPr anchor="t"/>
          <a:lstStyle>
            <a:lvl1pPr algn="l" defTabSz="457200">
              <a:lnSpc>
                <a:spcPts val="13100"/>
              </a:lnSpc>
              <a:defRPr sz="7200" b="1">
                <a:solidFill>
                  <a:srgbClr val="EE0000"/>
                </a:solidFill>
              </a:defRPr>
            </a:lvl1pPr>
          </a:lstStyle>
          <a:p>
            <a:pPr defTabSz="825500">
              <a:lnSpc>
                <a:spcPct val="100000"/>
              </a:lnSpc>
            </a:pPr>
            <a:r>
              <a:rPr lang="en-US" sz="8000" dirty="0" err="1">
                <a:solidFill>
                  <a:srgbClr val="FF0000"/>
                </a:solidFill>
              </a:rPr>
              <a:t>Soutien</a:t>
            </a:r>
            <a:r>
              <a:rPr lang="en-US" sz="8000" dirty="0">
                <a:solidFill>
                  <a:srgbClr val="FF0000"/>
                </a:solidFill>
              </a:rPr>
              <a:t> pour les </a:t>
            </a:r>
            <a:r>
              <a:rPr lang="en-US" sz="8000" dirty="0" err="1">
                <a:solidFill>
                  <a:srgbClr val="FF0000"/>
                </a:solidFill>
              </a:rPr>
              <a:t>ambassadeurs</a:t>
            </a:r>
            <a:endParaRPr lang="en-US" sz="8000" dirty="0">
              <a:solidFill>
                <a:srgbClr val="FF0000"/>
              </a:solidFill>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custDataLst>
              <p:tags r:id="rId2"/>
            </p:custDataLst>
          </p:nvPr>
        </p:nvSpPr>
        <p:spPr>
          <a:xfrm>
            <a:off x="863600" y="2329029"/>
            <a:ext cx="20828000" cy="10492961"/>
          </a:xfrm>
          <a:prstGeom prst="rect">
            <a:avLst/>
          </a:prstGeom>
        </p:spPr>
        <p:txBody>
          <a:bodyPr/>
          <a:lstStyle>
            <a:lvl1pPr algn="l" defTabSz="457200">
              <a:lnSpc>
                <a:spcPct val="110000"/>
              </a:lnSpc>
              <a:defRPr sz="3600"/>
            </a:lvl1pPr>
          </a:lstStyle>
          <a:p>
            <a:pPr marL="857250" marR="0" lvl="1" indent="-857250" algn="l" rtl="0">
              <a:lnSpc>
                <a:spcPct val="100000"/>
              </a:lnSpc>
              <a:spcBef>
                <a:spcPts val="0"/>
              </a:spcBef>
              <a:spcAft>
                <a:spcPts val="0"/>
              </a:spcAft>
              <a:buClr>
                <a:srgbClr val="000000"/>
              </a:buClr>
              <a:buSzPts val="6000"/>
              <a:buFont typeface="Arial"/>
              <a:buChar char="•"/>
            </a:pPr>
            <a:r>
              <a:rPr lang="en-US" sz="4800" b="0" i="0" u="none" strike="noStrike" cap="none" dirty="0">
                <a:solidFill>
                  <a:srgbClr val="000000"/>
                </a:solidFill>
                <a:latin typeface="Arial"/>
                <a:ea typeface="Arial"/>
                <a:cs typeface="Arial"/>
                <a:sym typeface="Arial"/>
              </a:rPr>
              <a:t>Site Web </a:t>
            </a:r>
            <a:r>
              <a:rPr lang="en-US" sz="6000" b="0" i="0" u="sng" strike="noStrike" dirty="0">
                <a:solidFill>
                  <a:srgbClr val="0000FF"/>
                </a:solidFill>
                <a:effectLst/>
                <a:latin typeface="Arial" panose="020B0604020202020204" pitchFamily="34" charset="0"/>
                <a:hlinkClick r:id="rId8"/>
              </a:rPr>
              <a:t>www.croixrouge.ca/walmart2023</a:t>
            </a:r>
            <a:endParaRPr lang="en-US" sz="6000" b="0" i="0" u="sng" strike="noStrike" dirty="0">
              <a:solidFill>
                <a:srgbClr val="0000FF"/>
              </a:solidFill>
              <a:effectLst/>
              <a:latin typeface="Arial" panose="020B0604020202020204" pitchFamily="34" charset="0"/>
            </a:endParaRPr>
          </a:p>
          <a:p>
            <a:pPr marR="0" lvl="1" indent="0" algn="l" rtl="0">
              <a:lnSpc>
                <a:spcPct val="100000"/>
              </a:lnSpc>
              <a:spcBef>
                <a:spcPts val="0"/>
              </a:spcBef>
              <a:spcAft>
                <a:spcPts val="0"/>
              </a:spcAft>
              <a:buClr>
                <a:srgbClr val="000000"/>
              </a:buClr>
              <a:buSzPts val="6000"/>
            </a:pPr>
            <a:r>
              <a:rPr lang="en-US" sz="1800" dirty="0">
                <a:solidFill>
                  <a:srgbClr val="0000FF"/>
                </a:solidFill>
                <a:latin typeface="Arial" panose="020B0604020202020204" pitchFamily="34" charset="0"/>
                <a:ea typeface="+mj-lt"/>
                <a:cs typeface="+mj-lt"/>
              </a:rPr>
              <a:t>	</a:t>
            </a:r>
            <a:r>
              <a:rPr lang="en-US" sz="4000" dirty="0">
                <a:ea typeface="+mj-lt"/>
                <a:cs typeface="+mj-lt"/>
              </a:rPr>
              <a:t>	</a:t>
            </a:r>
            <a:r>
              <a:rPr lang="en-US" sz="3600" dirty="0">
                <a:ea typeface="+mj-lt"/>
                <a:cs typeface="+mj-lt"/>
              </a:rPr>
              <a:t>Aide-mémoire</a:t>
            </a:r>
            <a:endParaRPr lang="en-US" sz="3600" dirty="0"/>
          </a:p>
          <a:p>
            <a:pPr marL="857250" lvl="2" indent="0" algn="l"/>
            <a:r>
              <a:rPr lang="en-US" sz="3600" dirty="0">
                <a:ea typeface="+mj-lt"/>
                <a:cs typeface="+mj-lt"/>
              </a:rPr>
              <a:t>	Notes </a:t>
            </a:r>
            <a:r>
              <a:rPr lang="en-US" sz="3600" dirty="0" err="1">
                <a:ea typeface="+mj-lt"/>
                <a:cs typeface="+mj-lt"/>
              </a:rPr>
              <a:t>d’allocution</a:t>
            </a:r>
            <a:endParaRPr lang="en-US" sz="3600" dirty="0">
              <a:ea typeface="+mj-lt"/>
              <a:cs typeface="+mj-lt"/>
            </a:endParaRPr>
          </a:p>
          <a:p>
            <a:pPr marL="857250" lvl="2" indent="0" algn="l"/>
            <a:r>
              <a:rPr lang="en-US" sz="3600" dirty="0">
                <a:ea typeface="+mj-lt"/>
                <a:cs typeface="+mj-lt"/>
              </a:rPr>
              <a:t>	</a:t>
            </a:r>
            <a:r>
              <a:rPr lang="en-US" sz="3600" dirty="0" err="1">
                <a:ea typeface="+mj-lt"/>
                <a:cs typeface="+mj-lt"/>
              </a:rPr>
              <a:t>Calendrier</a:t>
            </a:r>
            <a:endParaRPr lang="en-US" sz="3600" dirty="0">
              <a:ea typeface="+mj-lt"/>
              <a:cs typeface="+mj-lt"/>
            </a:endParaRPr>
          </a:p>
          <a:p>
            <a:pPr marL="857250" lvl="2" indent="0" algn="l"/>
            <a:r>
              <a:rPr lang="en-US" sz="3600" dirty="0">
                <a:ea typeface="+mj-lt"/>
                <a:cs typeface="+mj-lt"/>
              </a:rPr>
              <a:t>	Etc.</a:t>
            </a:r>
          </a:p>
          <a:p>
            <a:pPr marL="857250" lvl="2" indent="0" algn="l"/>
            <a:endParaRPr lang="en-US" sz="3400" dirty="0"/>
          </a:p>
          <a:p>
            <a:pPr marL="857250" lvl="1" indent="-857250" algn="l">
              <a:buFont typeface="Arial" panose="020B0604020202020204" pitchFamily="34" charset="0"/>
              <a:buChar char="•"/>
            </a:pPr>
            <a:r>
              <a:rPr lang="en-US" sz="4800" dirty="0" err="1"/>
              <a:t>Responsable</a:t>
            </a:r>
            <a:r>
              <a:rPr lang="en-US" sz="4800" dirty="0"/>
              <a:t> de </a:t>
            </a:r>
            <a:r>
              <a:rPr lang="en-US" sz="4800" dirty="0" err="1"/>
              <a:t>campagne</a:t>
            </a:r>
            <a:r>
              <a:rPr lang="en-US" sz="4800" dirty="0"/>
              <a:t> à la Croix-Rouge (RF)</a:t>
            </a:r>
          </a:p>
          <a:p>
            <a:pPr lvl="1" indent="0" algn="l"/>
            <a:r>
              <a:rPr lang="en-US" sz="4800" dirty="0"/>
              <a:t>		</a:t>
            </a:r>
            <a:r>
              <a:rPr lang="en-US" sz="3600" dirty="0"/>
              <a:t>Comptes-</a:t>
            </a:r>
            <a:r>
              <a:rPr lang="en-US" sz="3600" dirty="0" err="1"/>
              <a:t>rendus</a:t>
            </a:r>
            <a:r>
              <a:rPr lang="en-US" sz="3600" dirty="0"/>
              <a:t> </a:t>
            </a:r>
            <a:r>
              <a:rPr lang="en-US" sz="3600" dirty="0" err="1"/>
              <a:t>hebdomadaires</a:t>
            </a:r>
            <a:r>
              <a:rPr lang="en-US" sz="3600" dirty="0"/>
              <a:t> par </a:t>
            </a:r>
            <a:r>
              <a:rPr lang="en-US" sz="3600" dirty="0" err="1"/>
              <a:t>courriel</a:t>
            </a:r>
            <a:endParaRPr lang="en-US" sz="3600" dirty="0"/>
          </a:p>
          <a:p>
            <a:pPr lvl="1" indent="0" algn="l"/>
            <a:r>
              <a:rPr lang="en-US" sz="3600" dirty="0"/>
              <a:t>		Disponible pour </a:t>
            </a:r>
            <a:r>
              <a:rPr lang="en-US" sz="3600" dirty="0" err="1"/>
              <a:t>répondre</a:t>
            </a:r>
            <a:r>
              <a:rPr lang="en-US" sz="3600" dirty="0"/>
              <a:t> aux questions</a:t>
            </a:r>
          </a:p>
          <a:p>
            <a:pPr lvl="3" indent="0" algn="l"/>
            <a:endParaRPr lang="en-US" sz="3400" dirty="0"/>
          </a:p>
          <a:p>
            <a:pPr marL="857250" lvl="4" indent="-857250" algn="l">
              <a:buFont typeface="Arial" panose="020B0604020202020204" pitchFamily="34" charset="0"/>
              <a:buChar char="•"/>
            </a:pPr>
            <a:r>
              <a:rPr lang="en-US" sz="4800" dirty="0"/>
              <a:t>Séance Q&amp;R via Zoom (20 </a:t>
            </a:r>
            <a:r>
              <a:rPr lang="en-US" sz="4800" dirty="0" err="1"/>
              <a:t>juin</a:t>
            </a:r>
            <a:r>
              <a:rPr lang="en-US" sz="4800" dirty="0"/>
              <a:t>)</a:t>
            </a:r>
          </a:p>
          <a:p>
            <a:pPr lvl="4" indent="0" algn="l"/>
            <a:endParaRPr lang="en-US" sz="4800" dirty="0"/>
          </a:p>
          <a:p>
            <a:pPr marL="857250" lvl="1" indent="-857250" algn="l">
              <a:buFont typeface="Arial" panose="020B0604020202020204" pitchFamily="34" charset="0"/>
              <a:buChar char="•"/>
            </a:pPr>
            <a:r>
              <a:rPr lang="en-US" sz="4800" dirty="0"/>
              <a:t>WhatsApp</a:t>
            </a:r>
          </a:p>
          <a:p>
            <a:pPr lvl="1" indent="0" algn="l"/>
            <a:r>
              <a:rPr lang="en-US" sz="6000" dirty="0"/>
              <a:t>	</a:t>
            </a:r>
            <a:r>
              <a:rPr lang="en-US" sz="4800" dirty="0">
                <a:ea typeface="+mj-lt"/>
                <a:cs typeface="+mj-lt"/>
              </a:rPr>
              <a:t>	</a:t>
            </a:r>
            <a:r>
              <a:rPr lang="en-US" sz="3600" dirty="0" err="1">
                <a:ea typeface="+mj-lt"/>
                <a:cs typeface="+mj-lt"/>
              </a:rPr>
              <a:t>Plateforme</a:t>
            </a:r>
            <a:r>
              <a:rPr lang="en-US" sz="3600" dirty="0">
                <a:ea typeface="+mj-lt"/>
                <a:cs typeface="+mj-lt"/>
              </a:rPr>
              <a:t> </a:t>
            </a:r>
            <a:r>
              <a:rPr lang="en-US" sz="3600" dirty="0" err="1">
                <a:ea typeface="+mj-lt"/>
                <a:cs typeface="+mj-lt"/>
              </a:rPr>
              <a:t>d’échange</a:t>
            </a:r>
            <a:r>
              <a:rPr lang="en-US" sz="3600" dirty="0">
                <a:ea typeface="+mj-lt"/>
                <a:cs typeface="+mj-lt"/>
              </a:rPr>
              <a:t> entre </a:t>
            </a:r>
            <a:r>
              <a:rPr lang="en-US" sz="3600" dirty="0" err="1">
                <a:ea typeface="+mj-lt"/>
                <a:cs typeface="+mj-lt"/>
              </a:rPr>
              <a:t>ambassadeurs</a:t>
            </a:r>
            <a:endParaRPr lang="en-US" sz="3600" dirty="0"/>
          </a:p>
        </p:txBody>
      </p:sp>
      <p:sp>
        <p:nvSpPr>
          <p:cNvPr id="132" name="Line"/>
          <p:cNvSpPr/>
          <p:nvPr>
            <p:custDataLst>
              <p:tags r:id="rId3"/>
            </p:custDataLst>
          </p:nvPr>
        </p:nvSpPr>
        <p:spPr>
          <a:xfrm>
            <a:off x="863600" y="2082800"/>
            <a:ext cx="22656799" cy="0"/>
          </a:xfrm>
          <a:prstGeom prst="line">
            <a:avLst/>
          </a:prstGeom>
          <a:ln w="63500">
            <a:solidFill>
              <a:srgbClr val="EE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5" name="Picture 2" descr="Whatsapp Logo and their History | LogoMyWay">
            <a:extLst>
              <a:ext uri="{FF2B5EF4-FFF2-40B4-BE49-F238E27FC236}">
                <a16:creationId xmlns:a16="http://schemas.microsoft.com/office/drawing/2014/main" id="{CA4A2058-C940-A118-BE0C-45A839BAA051}"/>
              </a:ext>
            </a:extLst>
          </p:cNvPr>
          <p:cNvPicPr>
            <a:picLocks noChangeAspect="1" noChangeArrowheads="1"/>
          </p:cNvPicPr>
          <p:nvPr>
            <p:custDataLst>
              <p:tags r:id="rId4"/>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11709861" y="9825644"/>
            <a:ext cx="2013013" cy="2058121"/>
          </a:xfrm>
          <a:prstGeom prst="rect">
            <a:avLst/>
          </a:prstGeom>
          <a:noFill/>
          <a:extLst>
            <a:ext uri="{909E8E84-426E-40DD-AFC4-6F175D3DCCD1}">
              <a14:hiddenFill xmlns:a14="http://schemas.microsoft.com/office/drawing/2010/main">
                <a:solidFill>
                  <a:srgbClr val="FFFFFF"/>
                </a:solidFill>
              </a14:hiddenFill>
            </a:ext>
          </a:extLst>
        </p:spPr>
      </p:pic>
      <p:pic>
        <p:nvPicPr>
          <p:cNvPr id="3" name="walmartlockup-FA_WM CRC BI.png" descr="walmartlockup-FA_WM CRC BI.png">
            <a:extLst>
              <a:ext uri="{FF2B5EF4-FFF2-40B4-BE49-F238E27FC236}">
                <a16:creationId xmlns:a16="http://schemas.microsoft.com/office/drawing/2014/main" id="{29D40FCB-9341-3414-C647-59EF6BE24BF4}"/>
              </a:ext>
            </a:extLst>
          </p:cNvPr>
          <p:cNvPicPr>
            <a:picLocks noChangeAspect="1"/>
          </p:cNvPicPr>
          <p:nvPr>
            <p:custDataLst>
              <p:tags r:id="rId5"/>
            </p:custDataLst>
          </p:nvPr>
        </p:nvPicPr>
        <p:blipFill>
          <a:blip r:embed="rId10"/>
          <a:stretch>
            <a:fillRect/>
          </a:stretch>
        </p:blipFill>
        <p:spPr>
          <a:xfrm>
            <a:off x="9065027" y="12181212"/>
            <a:ext cx="6253943" cy="1281555"/>
          </a:xfrm>
          <a:prstGeom prst="rect">
            <a:avLst/>
          </a:prstGeom>
        </p:spPr>
      </p:pic>
    </p:spTree>
    <p:extLst>
      <p:ext uri="{BB962C8B-B14F-4D97-AF65-F5344CB8AC3E}">
        <p14:creationId xmlns:p14="http://schemas.microsoft.com/office/powerpoint/2010/main" val="2791085191"/>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Goes Here"/>
          <p:cNvSpPr txBox="1">
            <a:spLocks noGrp="1"/>
          </p:cNvSpPr>
          <p:nvPr>
            <p:ph type="title"/>
            <p:custDataLst>
              <p:tags r:id="rId1"/>
            </p:custDataLst>
          </p:nvPr>
        </p:nvSpPr>
        <p:spPr>
          <a:xfrm>
            <a:off x="863600" y="800100"/>
            <a:ext cx="20828000" cy="1397000"/>
          </a:xfrm>
          <a:prstGeom prst="rect">
            <a:avLst/>
          </a:prstGeom>
        </p:spPr>
        <p:txBody>
          <a:bodyPr anchor="t">
            <a:noAutofit/>
          </a:bodyPr>
          <a:lstStyle>
            <a:lvl1pPr algn="l" defTabSz="457200">
              <a:lnSpc>
                <a:spcPts val="13100"/>
              </a:lnSpc>
              <a:defRPr sz="7200" b="1">
                <a:solidFill>
                  <a:srgbClr val="EE0000"/>
                </a:solidFill>
              </a:defRPr>
            </a:lvl1pPr>
          </a:lstStyle>
          <a:p>
            <a:pPr defTabSz="825500">
              <a:lnSpc>
                <a:spcPct val="100000"/>
              </a:lnSpc>
            </a:pPr>
            <a:r>
              <a:rPr lang="en-US" sz="8000" dirty="0">
                <a:solidFill>
                  <a:srgbClr val="FF0000"/>
                </a:solidFill>
              </a:rPr>
              <a:t>À </a:t>
            </a:r>
            <a:r>
              <a:rPr lang="en-US" sz="8000" dirty="0" err="1">
                <a:solidFill>
                  <a:srgbClr val="FF0000"/>
                </a:solidFill>
              </a:rPr>
              <a:t>retenir</a:t>
            </a:r>
            <a:endParaRPr lang="en-US" sz="8000" dirty="0">
              <a:solidFill>
                <a:srgbClr val="FF0000"/>
              </a:solidFill>
            </a:endParaRPr>
          </a:p>
        </p:txBody>
      </p:sp>
      <p:sp>
        <p:nvSpPr>
          <p:cNvPr id="137" name="1 image right with text…"/>
          <p:cNvSpPr txBox="1">
            <a:spLocks noGrp="1"/>
          </p:cNvSpPr>
          <p:nvPr>
            <p:ph type="body" sz="half" idx="1"/>
            <p:custDataLst>
              <p:tags r:id="rId2"/>
            </p:custDataLst>
          </p:nvPr>
        </p:nvSpPr>
        <p:spPr>
          <a:xfrm>
            <a:off x="863600" y="3092335"/>
            <a:ext cx="12337011" cy="9597381"/>
          </a:xfrm>
          <a:prstGeom prst="rect">
            <a:avLst/>
          </a:prstGeom>
        </p:spPr>
        <p:txBody>
          <a:bodyPr anchor="t">
            <a:noAutofit/>
          </a:bodyPr>
          <a:lstStyle/>
          <a:p>
            <a:pPr marL="571500" lvl="0" indent="-571500" algn="l" rtl="0">
              <a:lnSpc>
                <a:spcPct val="100000"/>
              </a:lnSpc>
              <a:spcBef>
                <a:spcPts val="0"/>
              </a:spcBef>
              <a:spcAft>
                <a:spcPts val="0"/>
              </a:spcAft>
              <a:buClr>
                <a:srgbClr val="000000"/>
              </a:buClr>
              <a:buSzPts val="5000"/>
              <a:buFont typeface="Arial"/>
              <a:buChar char="•"/>
            </a:pPr>
            <a:r>
              <a:rPr lang="fr-CA" sz="4000" dirty="0"/>
              <a:t>La reconnaissance des efforts des associés  </a:t>
            </a:r>
          </a:p>
          <a:p>
            <a:pPr marL="0" lvl="0" indent="0" algn="l" rtl="0">
              <a:lnSpc>
                <a:spcPct val="100000"/>
              </a:lnSpc>
              <a:spcBef>
                <a:spcPts val="0"/>
              </a:spcBef>
              <a:spcAft>
                <a:spcPts val="0"/>
              </a:spcAft>
              <a:buClr>
                <a:srgbClr val="000000"/>
              </a:buClr>
              <a:buSzPts val="5000"/>
              <a:buNone/>
            </a:pPr>
            <a:r>
              <a:rPr lang="fr-CA" sz="4000" dirty="0"/>
              <a:t>    des magasins Walmart est </a:t>
            </a:r>
            <a:r>
              <a:rPr lang="fr-CA" sz="4000" b="1" dirty="0"/>
              <a:t>primordiale</a:t>
            </a:r>
            <a:endParaRPr lang="fr-CA" sz="4800" b="1" i="1" dirty="0"/>
          </a:p>
          <a:p>
            <a:pPr marL="558800" lvl="0" indent="-558800" algn="l" rtl="0">
              <a:lnSpc>
                <a:spcPct val="100000"/>
              </a:lnSpc>
              <a:spcBef>
                <a:spcPts val="4500"/>
              </a:spcBef>
              <a:spcAft>
                <a:spcPts val="0"/>
              </a:spcAft>
              <a:buClr>
                <a:srgbClr val="000000"/>
              </a:buClr>
              <a:buSzPts val="5000"/>
              <a:buFont typeface="Arial"/>
              <a:buChar char="•"/>
            </a:pPr>
            <a:r>
              <a:rPr lang="fr-CA" sz="4000" dirty="0"/>
              <a:t>Les retombées de cette campagne sont très importantes pour la mission de la Croix-Rouge canadienne</a:t>
            </a:r>
          </a:p>
          <a:p>
            <a:pPr marL="558800" lvl="0" indent="-558800" algn="l" rtl="0">
              <a:lnSpc>
                <a:spcPct val="100000"/>
              </a:lnSpc>
              <a:spcBef>
                <a:spcPts val="4500"/>
              </a:spcBef>
              <a:spcAft>
                <a:spcPts val="0"/>
              </a:spcAft>
              <a:buClr>
                <a:srgbClr val="000000"/>
              </a:buClr>
              <a:buSzPts val="5000"/>
              <a:buFont typeface="Arial"/>
              <a:buChar char="•"/>
            </a:pPr>
            <a:r>
              <a:rPr lang="fr-CA" sz="4000" dirty="0"/>
              <a:t>La patience est de mise</a:t>
            </a:r>
          </a:p>
          <a:p>
            <a:pPr marL="558800" lvl="0" indent="-558800" algn="l" rtl="0">
              <a:lnSpc>
                <a:spcPct val="100000"/>
              </a:lnSpc>
              <a:spcBef>
                <a:spcPts val="4500"/>
              </a:spcBef>
              <a:spcAft>
                <a:spcPts val="0"/>
              </a:spcAft>
              <a:buClr>
                <a:srgbClr val="000000"/>
              </a:buClr>
              <a:buSzPts val="5000"/>
              <a:buFont typeface="Arial"/>
              <a:buChar char="•"/>
            </a:pPr>
            <a:r>
              <a:rPr lang="fr-CA" sz="4000" dirty="0"/>
              <a:t>Nous sommes là pour vous aider</a:t>
            </a:r>
          </a:p>
          <a:p>
            <a:pPr marL="0" indent="0">
              <a:buNone/>
            </a:pPr>
            <a:endParaRPr lang="en-CA" sz="4000" dirty="0">
              <a:ea typeface="+mj-lt"/>
              <a:cs typeface="+mj-lt"/>
            </a:endParaRPr>
          </a:p>
          <a:p>
            <a:pPr marL="0" indent="0">
              <a:buNone/>
            </a:pPr>
            <a:endParaRPr lang="en-CA" sz="4000" dirty="0"/>
          </a:p>
          <a:p>
            <a:pPr marL="0" indent="0">
              <a:buNone/>
            </a:pPr>
            <a:endParaRPr lang="en-CA" sz="4000" dirty="0"/>
          </a:p>
          <a:p>
            <a:pPr marL="0" indent="0">
              <a:buNone/>
            </a:pPr>
            <a:endParaRPr lang="en-CA" sz="4000" dirty="0"/>
          </a:p>
          <a:p>
            <a:pPr lvl="1" rtl="0" fontAlgn="base"/>
            <a:endParaRPr lang="en-CA" dirty="0"/>
          </a:p>
        </p:txBody>
      </p:sp>
      <p:sp>
        <p:nvSpPr>
          <p:cNvPr id="138" name="Line"/>
          <p:cNvSpPr/>
          <p:nvPr>
            <p:custDataLst>
              <p:tags r:id="rId3"/>
            </p:custDataLst>
          </p:nvPr>
        </p:nvSpPr>
        <p:spPr>
          <a:xfrm>
            <a:off x="863600" y="2082800"/>
            <a:ext cx="10967045" cy="0"/>
          </a:xfrm>
          <a:prstGeom prst="line">
            <a:avLst/>
          </a:prstGeom>
          <a:ln w="63500">
            <a:solidFill>
              <a:srgbClr val="EE0000"/>
            </a:solidFill>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pic>
        <p:nvPicPr>
          <p:cNvPr id="2" name="Image 1">
            <a:extLst>
              <a:ext uri="{FF2B5EF4-FFF2-40B4-BE49-F238E27FC236}">
                <a16:creationId xmlns:a16="http://schemas.microsoft.com/office/drawing/2014/main" id="{13194EEE-0AE1-19F6-5B2C-DC7AE29B954F}"/>
              </a:ext>
            </a:extLst>
          </p:cNvPr>
          <p:cNvPicPr>
            <a:picLocks noChangeAspect="1"/>
          </p:cNvPicPr>
          <p:nvPr/>
        </p:nvPicPr>
        <p:blipFill>
          <a:blip r:embed="rId7"/>
          <a:stretch>
            <a:fillRect/>
          </a:stretch>
        </p:blipFill>
        <p:spPr>
          <a:xfrm>
            <a:off x="12713171" y="3072306"/>
            <a:ext cx="10665681" cy="7571388"/>
          </a:xfrm>
          <a:prstGeom prst="rect">
            <a:avLst/>
          </a:prstGeom>
        </p:spPr>
      </p:pic>
      <p:pic>
        <p:nvPicPr>
          <p:cNvPr id="4" name="walmartlockup-FA_WM CRC BI.png" descr="walmartlockup-FA_WM CRC BI.png">
            <a:extLst>
              <a:ext uri="{FF2B5EF4-FFF2-40B4-BE49-F238E27FC236}">
                <a16:creationId xmlns:a16="http://schemas.microsoft.com/office/drawing/2014/main" id="{9AC363EB-883D-E824-B349-E5A07709B381}"/>
              </a:ext>
            </a:extLst>
          </p:cNvPr>
          <p:cNvPicPr>
            <a:picLocks noChangeAspect="1"/>
          </p:cNvPicPr>
          <p:nvPr>
            <p:custDataLst>
              <p:tags r:id="rId4"/>
            </p:custDataLst>
          </p:nvPr>
        </p:nvPicPr>
        <p:blipFill>
          <a:blip r:embed="rId8"/>
          <a:stretch>
            <a:fillRect/>
          </a:stretch>
        </p:blipFill>
        <p:spPr>
          <a:xfrm>
            <a:off x="9065028" y="11938000"/>
            <a:ext cx="6253943" cy="1281555"/>
          </a:xfrm>
          <a:prstGeom prst="rect">
            <a:avLst/>
          </a:prstGeom>
        </p:spPr>
      </p:pic>
    </p:spTree>
    <p:extLst>
      <p:ext uri="{BB962C8B-B14F-4D97-AF65-F5344CB8AC3E}">
        <p14:creationId xmlns:p14="http://schemas.microsoft.com/office/powerpoint/2010/main" val="12576218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animEffect transition="in" filter="wipe(down)">
                                      <p:cBhvr>
                                        <p:cTn id="7" dur="500"/>
                                        <p:tgtEl>
                                          <p:spTgt spid="137">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37">
                                            <p:txEl>
                                              <p:pRg st="1" end="1"/>
                                            </p:txEl>
                                          </p:spTgt>
                                        </p:tgtEl>
                                        <p:attrNameLst>
                                          <p:attrName>style.visibility</p:attrName>
                                        </p:attrNameLst>
                                      </p:cBhvr>
                                      <p:to>
                                        <p:strVal val="visible"/>
                                      </p:to>
                                    </p:set>
                                    <p:animEffect transition="in" filter="wipe(down)">
                                      <p:cBhvr>
                                        <p:cTn id="10" dur="500"/>
                                        <p:tgtEl>
                                          <p:spTgt spid="13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37">
                                            <p:txEl>
                                              <p:pRg st="2" end="2"/>
                                            </p:txEl>
                                          </p:spTgt>
                                        </p:tgtEl>
                                        <p:attrNameLst>
                                          <p:attrName>style.visibility</p:attrName>
                                        </p:attrNameLst>
                                      </p:cBhvr>
                                      <p:to>
                                        <p:strVal val="visible"/>
                                      </p:to>
                                    </p:set>
                                    <p:animEffect transition="in" filter="fade">
                                      <p:cBhvr>
                                        <p:cTn id="15" dur="500"/>
                                        <p:tgtEl>
                                          <p:spTgt spid="13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55" presetClass="entr" presetSubtype="0" fill="hold" nodeType="clickEffect">
                                  <p:stCondLst>
                                    <p:cond delay="0"/>
                                  </p:stCondLst>
                                  <p:childTnLst>
                                    <p:set>
                                      <p:cBhvr>
                                        <p:cTn id="19" dur="1" fill="hold">
                                          <p:stCondLst>
                                            <p:cond delay="0"/>
                                          </p:stCondLst>
                                        </p:cTn>
                                        <p:tgtEl>
                                          <p:spTgt spid="137">
                                            <p:txEl>
                                              <p:pRg st="3" end="3"/>
                                            </p:txEl>
                                          </p:spTgt>
                                        </p:tgtEl>
                                        <p:attrNameLst>
                                          <p:attrName>style.visibility</p:attrName>
                                        </p:attrNameLst>
                                      </p:cBhvr>
                                      <p:to>
                                        <p:strVal val="visible"/>
                                      </p:to>
                                    </p:set>
                                    <p:anim calcmode="lin" valueType="num">
                                      <p:cBhvr>
                                        <p:cTn id="20" dur="1000" fill="hold"/>
                                        <p:tgtEl>
                                          <p:spTgt spid="137">
                                            <p:txEl>
                                              <p:pRg st="3" end="3"/>
                                            </p:txEl>
                                          </p:spTgt>
                                        </p:tgtEl>
                                        <p:attrNameLst>
                                          <p:attrName>ppt_w</p:attrName>
                                        </p:attrNameLst>
                                      </p:cBhvr>
                                      <p:tavLst>
                                        <p:tav tm="0">
                                          <p:val>
                                            <p:strVal val="#ppt_w*0.70"/>
                                          </p:val>
                                        </p:tav>
                                        <p:tav tm="100000">
                                          <p:val>
                                            <p:strVal val="#ppt_w"/>
                                          </p:val>
                                        </p:tav>
                                      </p:tavLst>
                                    </p:anim>
                                    <p:anim calcmode="lin" valueType="num">
                                      <p:cBhvr>
                                        <p:cTn id="21" dur="1000" fill="hold"/>
                                        <p:tgtEl>
                                          <p:spTgt spid="137">
                                            <p:txEl>
                                              <p:pRg st="3" end="3"/>
                                            </p:txEl>
                                          </p:spTgt>
                                        </p:tgtEl>
                                        <p:attrNameLst>
                                          <p:attrName>ppt_h</p:attrName>
                                        </p:attrNameLst>
                                      </p:cBhvr>
                                      <p:tavLst>
                                        <p:tav tm="0">
                                          <p:val>
                                            <p:strVal val="#ppt_h"/>
                                          </p:val>
                                        </p:tav>
                                        <p:tav tm="100000">
                                          <p:val>
                                            <p:strVal val="#ppt_h"/>
                                          </p:val>
                                        </p:tav>
                                      </p:tavLst>
                                    </p:anim>
                                    <p:animEffect transition="in" filter="fade">
                                      <p:cBhvr>
                                        <p:cTn id="22" dur="1000"/>
                                        <p:tgtEl>
                                          <p:spTgt spid="13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37">
                                            <p:txEl>
                                              <p:pRg st="4" end="4"/>
                                            </p:txEl>
                                          </p:spTgt>
                                        </p:tgtEl>
                                        <p:attrNameLst>
                                          <p:attrName>style.visibility</p:attrName>
                                        </p:attrNameLst>
                                      </p:cBhvr>
                                      <p:to>
                                        <p:strVal val="visible"/>
                                      </p:to>
                                    </p:set>
                                    <p:animEffect transition="in" filter="fade">
                                      <p:cBhvr>
                                        <p:cTn id="27" dur="1000"/>
                                        <p:tgtEl>
                                          <p:spTgt spid="137">
                                            <p:txEl>
                                              <p:pRg st="4" end="4"/>
                                            </p:txEl>
                                          </p:spTgt>
                                        </p:tgtEl>
                                      </p:cBhvr>
                                    </p:animEffect>
                                    <p:anim calcmode="lin" valueType="num">
                                      <p:cBhvr>
                                        <p:cTn id="28" dur="1000" fill="hold"/>
                                        <p:tgtEl>
                                          <p:spTgt spid="137">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3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p:cNvSpPr/>
          <p:nvPr>
            <p:custDataLst>
              <p:tags r:id="rId1"/>
            </p:custDataLst>
          </p:nvPr>
        </p:nvSpPr>
        <p:spPr>
          <a:xfrm>
            <a:off x="0" y="-25400"/>
            <a:ext cx="24384000" cy="13766800"/>
          </a:xfrm>
          <a:prstGeom prst="rect">
            <a:avLst/>
          </a:prstGeom>
          <a:solidFill>
            <a:srgbClr val="EE0000"/>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42" name="Break / Pause"/>
          <p:cNvSpPr txBox="1">
            <a:spLocks noGrp="1"/>
          </p:cNvSpPr>
          <p:nvPr>
            <p:ph type="subTitle" sz="quarter" idx="1"/>
            <p:custDataLst>
              <p:tags r:id="rId2"/>
            </p:custDataLst>
          </p:nvPr>
        </p:nvSpPr>
        <p:spPr>
          <a:xfrm>
            <a:off x="917678" y="6192896"/>
            <a:ext cx="22548644" cy="1655704"/>
          </a:xfrm>
          <a:prstGeom prst="rect">
            <a:avLst/>
          </a:prstGeom>
        </p:spPr>
        <p:txBody>
          <a:bodyPr/>
          <a:lstStyle>
            <a:lvl1pPr defTabSz="457200">
              <a:lnSpc>
                <a:spcPct val="90000"/>
              </a:lnSpc>
              <a:defRPr sz="10000" b="1">
                <a:solidFill>
                  <a:srgbClr val="FFFFFF"/>
                </a:solidFill>
              </a:defRPr>
            </a:lvl1pPr>
          </a:lstStyle>
          <a:p>
            <a:r>
              <a:rPr lang="en-US">
                <a:latin typeface="Arial" panose="020B0604020202020204" pitchFamily="34" charset="0"/>
                <a:cs typeface="Arial" panose="020B0604020202020204" pitchFamily="34" charset="0"/>
              </a:rPr>
              <a:t>Rapports et </a:t>
            </a:r>
            <a:r>
              <a:rPr lang="en-US" err="1">
                <a:latin typeface="Arial" panose="020B0604020202020204" pitchFamily="34" charset="0"/>
                <a:cs typeface="Arial" panose="020B0604020202020204" pitchFamily="34" charset="0"/>
              </a:rPr>
              <a:t>rétroaction</a:t>
            </a:r>
            <a:endParaRPr>
              <a:latin typeface="Arial" panose="020B0604020202020204" pitchFamily="34" charset="0"/>
              <a:cs typeface="Arial" panose="020B0604020202020204" pitchFamily="34" charset="0"/>
            </a:endParaRPr>
          </a:p>
        </p:txBody>
      </p:sp>
      <p:pic>
        <p:nvPicPr>
          <p:cNvPr id="3" name="walmartlockup-FA_WM CRC BI.png" descr="walmartlockup-FA_WM CRC BI.png">
            <a:extLst>
              <a:ext uri="{FF2B5EF4-FFF2-40B4-BE49-F238E27FC236}">
                <a16:creationId xmlns:a16="http://schemas.microsoft.com/office/drawing/2014/main" id="{2F49D4D0-5FAD-11E9-709E-35F035F33A6B}"/>
              </a:ext>
            </a:extLst>
          </p:cNvPr>
          <p:cNvPicPr>
            <a:picLocks noChangeAspect="1"/>
          </p:cNvPicPr>
          <p:nvPr>
            <p:custDataLst>
              <p:tags r:id="rId3"/>
            </p:custDataLst>
          </p:nvPr>
        </p:nvPicPr>
        <p:blipFill>
          <a:blip r:embed="rId6"/>
          <a:stretch>
            <a:fillRect/>
          </a:stretch>
        </p:blipFill>
        <p:spPr>
          <a:xfrm>
            <a:off x="9065028" y="11938000"/>
            <a:ext cx="6253943" cy="1281555"/>
          </a:xfrm>
          <a:prstGeom prst="rect">
            <a:avLst/>
          </a:prstGeom>
        </p:spPr>
      </p:pic>
    </p:spTree>
    <p:extLst>
      <p:ext uri="{BB962C8B-B14F-4D97-AF65-F5344CB8AC3E}">
        <p14:creationId xmlns:p14="http://schemas.microsoft.com/office/powerpoint/2010/main" val="254493063"/>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custDataLst>
              <p:tags r:id="rId1"/>
            </p:custDataLst>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dirty="0">
                <a:latin typeface="Arial"/>
                <a:cs typeface="Arial"/>
              </a:rPr>
              <a:t>Au programme :</a:t>
            </a:r>
            <a:endParaRPr lang="en-CA" dirty="0">
              <a:latin typeface="Arial" panose="020B0604020202020204" pitchFamily="34" charset="0"/>
              <a:cs typeface="Arial" panose="020B0604020202020204" pitchFamily="34" charset="0"/>
            </a:endParaRPr>
          </a:p>
        </p:txBody>
      </p:sp>
      <p:sp>
        <p:nvSpPr>
          <p:cNvPr id="132" name="Line"/>
          <p:cNvSpPr/>
          <p:nvPr>
            <p:custDataLst>
              <p:tags r:id="rId2"/>
            </p:custDataLst>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aphicFrame>
        <p:nvGraphicFramePr>
          <p:cNvPr id="136" name="Sed ut perspiciatis unde omnis iste natus error sit voluptatem accusantium doloremque laudantium, totam rem aperiam, eaque ipsa quae ab illo inventore veritatis et quasi architecto beatae vitae dicta sunt explicabo. Nemo enim ipsam voluptatem quia volupt">
            <a:extLst>
              <a:ext uri="{FF2B5EF4-FFF2-40B4-BE49-F238E27FC236}">
                <a16:creationId xmlns:a16="http://schemas.microsoft.com/office/drawing/2014/main" id="{4023D815-BFC1-8BBA-4C33-7C0B9B2CB3F4}"/>
              </a:ext>
            </a:extLst>
          </p:cNvPr>
          <p:cNvGraphicFramePr/>
          <p:nvPr>
            <p:custDataLst>
              <p:tags r:id="rId3"/>
            </p:custDataLst>
            <p:extLst>
              <p:ext uri="{D42A27DB-BD31-4B8C-83A1-F6EECF244321}">
                <p14:modId xmlns:p14="http://schemas.microsoft.com/office/powerpoint/2010/main" val="3411121044"/>
              </p:ext>
            </p:extLst>
          </p:nvPr>
        </p:nvGraphicFramePr>
        <p:xfrm>
          <a:off x="3235908" y="2783704"/>
          <a:ext cx="16967200" cy="923812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4" name="walmartlockup-FA_WM CRC BI.png" descr="walmartlockup-FA_WM CRC BI.png">
            <a:extLst>
              <a:ext uri="{FF2B5EF4-FFF2-40B4-BE49-F238E27FC236}">
                <a16:creationId xmlns:a16="http://schemas.microsoft.com/office/drawing/2014/main" id="{B264D5DD-B6A8-1DD4-7D32-C105FC24CCFB}"/>
              </a:ext>
            </a:extLst>
          </p:cNvPr>
          <p:cNvPicPr>
            <a:picLocks noChangeAspect="1"/>
          </p:cNvPicPr>
          <p:nvPr>
            <p:custDataLst>
              <p:tags r:id="rId4"/>
            </p:custDataLst>
          </p:nvPr>
        </p:nvPicPr>
        <p:blipFill>
          <a:blip r:embed="rId12"/>
          <a:stretch>
            <a:fillRect/>
          </a:stretch>
        </p:blipFill>
        <p:spPr>
          <a:xfrm>
            <a:off x="9404741" y="12344736"/>
            <a:ext cx="5574515" cy="1142327"/>
          </a:xfrm>
          <a:prstGeom prst="rect">
            <a:avLst/>
          </a:prstGeom>
        </p:spPr>
      </p:pic>
    </p:spTree>
    <p:extLst>
      <p:ext uri="{BB962C8B-B14F-4D97-AF65-F5344CB8AC3E}">
        <p14:creationId xmlns:p14="http://schemas.microsoft.com/office/powerpoint/2010/main" val="291141773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custDataLst>
              <p:tags r:id="rId1"/>
            </p:custDataLst>
          </p:nvPr>
        </p:nvSpPr>
        <p:spPr>
          <a:xfrm>
            <a:off x="863599" y="746621"/>
            <a:ext cx="21510625" cy="1336179"/>
          </a:xfrm>
          <a:prstGeom prst="rect">
            <a:avLst/>
          </a:prstGeom>
        </p:spPr>
        <p:txBody>
          <a:bodyPr anchor="t"/>
          <a:lstStyle>
            <a:lvl1pPr algn="l" defTabSz="457200">
              <a:lnSpc>
                <a:spcPts val="13100"/>
              </a:lnSpc>
              <a:defRPr sz="7200" b="1">
                <a:solidFill>
                  <a:srgbClr val="EE0000"/>
                </a:solidFill>
              </a:defRPr>
            </a:lvl1pPr>
          </a:lstStyle>
          <a:p>
            <a:pPr defTabSz="825500">
              <a:lnSpc>
                <a:spcPct val="100000"/>
              </a:lnSpc>
            </a:pPr>
            <a:r>
              <a:rPr lang="en-CA" sz="8000" dirty="0">
                <a:solidFill>
                  <a:srgbClr val="FF0000"/>
                </a:solidFill>
              </a:rPr>
              <a:t>Rapports et </a:t>
            </a:r>
            <a:r>
              <a:rPr lang="en-CA" sz="8000" dirty="0" err="1">
                <a:solidFill>
                  <a:srgbClr val="FF0000"/>
                </a:solidFill>
              </a:rPr>
              <a:t>rétroaction</a:t>
            </a:r>
            <a:br>
              <a:rPr lang="en-CA" sz="8000" dirty="0">
                <a:solidFill>
                  <a:srgbClr val="FF0000"/>
                </a:solidFill>
              </a:rPr>
            </a:br>
            <a:endParaRPr sz="8000" dirty="0">
              <a:solidFill>
                <a:srgbClr val="FF0000"/>
              </a:solidFill>
            </a:endParaRPr>
          </a:p>
        </p:txBody>
      </p:sp>
      <p:sp>
        <p:nvSpPr>
          <p:cNvPr id="132" name="Line"/>
          <p:cNvSpPr/>
          <p:nvPr>
            <p:custDataLst>
              <p:tags r:id="rId2"/>
            </p:custDataLst>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 name="TextBox 1">
            <a:extLst>
              <a:ext uri="{FF2B5EF4-FFF2-40B4-BE49-F238E27FC236}">
                <a16:creationId xmlns:a16="http://schemas.microsoft.com/office/drawing/2014/main" id="{2FECCEAC-8ACA-EF03-A8B2-5084A82F3068}"/>
              </a:ext>
            </a:extLst>
          </p:cNvPr>
          <p:cNvSpPr txBox="1"/>
          <p:nvPr>
            <p:custDataLst>
              <p:tags r:id="rId3"/>
            </p:custDataLst>
          </p:nvPr>
        </p:nvSpPr>
        <p:spPr>
          <a:xfrm>
            <a:off x="863599" y="2789753"/>
            <a:ext cx="22081705" cy="884344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algn="l">
              <a:lnSpc>
                <a:spcPct val="200000"/>
              </a:lnSpc>
            </a:pPr>
            <a:r>
              <a:rPr lang="fr-CA" sz="5400" b="1" i="0" u="sng" strike="noStrike" dirty="0">
                <a:solidFill>
                  <a:srgbClr val="0000FF"/>
                </a:solidFill>
                <a:effectLst/>
                <a:latin typeface="+mj-lt"/>
                <a:hlinkClick r:id="rId8"/>
              </a:rPr>
              <a:t>Formulaire de suivi des appels au magasin</a:t>
            </a:r>
            <a:endParaRPr lang="fr-CA" sz="5400" b="1" i="0" u="sng" strike="noStrike" dirty="0">
              <a:solidFill>
                <a:srgbClr val="0000FF"/>
              </a:solidFill>
              <a:effectLst/>
              <a:latin typeface="+mj-lt"/>
            </a:endParaRPr>
          </a:p>
          <a:p>
            <a:pPr marL="571500" indent="-571500" algn="l">
              <a:lnSpc>
                <a:spcPct val="150000"/>
              </a:lnSpc>
              <a:buFont typeface="Arial" panose="020B0604020202020204" pitchFamily="34" charset="0"/>
              <a:buChar char="•"/>
            </a:pPr>
            <a:r>
              <a:rPr lang="fr-CA" sz="4400" b="0" i="0" u="none" strike="noStrike" cap="none" dirty="0">
                <a:solidFill>
                  <a:srgbClr val="000000"/>
                </a:solidFill>
                <a:latin typeface="Arial"/>
                <a:ea typeface="Arial"/>
                <a:cs typeface="Arial"/>
                <a:sym typeface="Arial"/>
              </a:rPr>
              <a:t>Relayer les commentaires provenant des associés des magasins</a:t>
            </a:r>
            <a:endParaRPr lang="en-US" sz="4400" b="0" i="0" u="none" strike="noStrike" cap="none" spc="0" normalizeH="0" baseline="0" dirty="0">
              <a:ln>
                <a:noFill/>
              </a:ln>
              <a:solidFill>
                <a:srgbClr val="000000"/>
              </a:solidFill>
              <a:effectLst/>
              <a:uFillTx/>
              <a:latin typeface="Arial"/>
              <a:cs typeface="Arial"/>
            </a:endParaRPr>
          </a:p>
          <a:p>
            <a:pPr marL="571500" marR="0" indent="-5715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kumimoji="0" lang="en-US" sz="4400" b="0" i="0" u="none" strike="noStrike" cap="none" spc="0" normalizeH="0" baseline="0" dirty="0">
                <a:ln>
                  <a:noFill/>
                </a:ln>
                <a:solidFill>
                  <a:srgbClr val="000000"/>
                </a:solidFill>
                <a:effectLst/>
                <a:uFillTx/>
                <a:latin typeface="Arial"/>
                <a:cs typeface="Arial"/>
                <a:sym typeface="Helvetica Neue"/>
              </a:rPr>
              <a:t>Signaler les </a:t>
            </a:r>
            <a:r>
              <a:rPr kumimoji="0" lang="en-US" sz="4400" b="0" i="0" u="none" strike="noStrike" cap="none" spc="0" normalizeH="0" baseline="0" dirty="0" err="1">
                <a:ln>
                  <a:noFill/>
                </a:ln>
                <a:solidFill>
                  <a:srgbClr val="000000"/>
                </a:solidFill>
                <a:effectLst/>
                <a:uFillTx/>
                <a:latin typeface="Arial"/>
                <a:cs typeface="Arial"/>
                <a:sym typeface="Helvetica Neue"/>
              </a:rPr>
              <a:t>problèmes</a:t>
            </a:r>
            <a:r>
              <a:rPr kumimoji="0" lang="en-US" sz="4400" b="0" i="0" u="none" strike="noStrike" cap="none" spc="0" normalizeH="0" baseline="0" dirty="0">
                <a:ln>
                  <a:noFill/>
                </a:ln>
                <a:solidFill>
                  <a:srgbClr val="000000"/>
                </a:solidFill>
                <a:effectLst/>
                <a:uFillTx/>
                <a:latin typeface="Arial"/>
                <a:cs typeface="Arial"/>
                <a:sym typeface="Helvetica Neue"/>
              </a:rPr>
              <a:t> </a:t>
            </a:r>
          </a:p>
          <a:p>
            <a:pPr marL="571500" marR="0" indent="-571500" algn="l" defTabSz="825500" rtl="0" fontAlgn="auto" latinLnBrk="0" hangingPunct="0">
              <a:lnSpc>
                <a:spcPct val="150000"/>
              </a:lnSpc>
              <a:spcBef>
                <a:spcPts val="0"/>
              </a:spcBef>
              <a:spcAft>
                <a:spcPts val="0"/>
              </a:spcAft>
              <a:buClrTx/>
              <a:buSzTx/>
              <a:buFont typeface="Arial" panose="020B0604020202020204" pitchFamily="34" charset="0"/>
              <a:buChar char="•"/>
              <a:tabLst/>
            </a:pPr>
            <a:r>
              <a:rPr kumimoji="0" lang="en-US" sz="4400" b="0" i="0" u="none" strike="noStrike" cap="none" spc="0" normalizeH="0" baseline="0" dirty="0" err="1">
                <a:ln>
                  <a:noFill/>
                </a:ln>
                <a:solidFill>
                  <a:srgbClr val="000000"/>
                </a:solidFill>
                <a:effectLst/>
                <a:uFillTx/>
                <a:latin typeface="Arial"/>
                <a:cs typeface="Arial"/>
                <a:sym typeface="Helvetica Neue"/>
              </a:rPr>
              <a:t>Suivre</a:t>
            </a:r>
            <a:r>
              <a:rPr kumimoji="0" lang="en-US" sz="4400" b="0" i="0" u="none" strike="noStrike" cap="none" spc="0" normalizeH="0" baseline="0" dirty="0">
                <a:ln>
                  <a:noFill/>
                </a:ln>
                <a:solidFill>
                  <a:srgbClr val="000000"/>
                </a:solidFill>
                <a:effectLst/>
                <a:uFillTx/>
                <a:latin typeface="Arial"/>
                <a:cs typeface="Arial"/>
                <a:sym typeface="Helvetica Neue"/>
              </a:rPr>
              <a:t> </a:t>
            </a:r>
            <a:r>
              <a:rPr kumimoji="0" lang="en-US" sz="4400" b="0" i="0" u="none" strike="noStrike" cap="none" spc="0" normalizeH="0" baseline="0" dirty="0" err="1">
                <a:ln>
                  <a:noFill/>
                </a:ln>
                <a:solidFill>
                  <a:srgbClr val="000000"/>
                </a:solidFill>
                <a:effectLst/>
                <a:uFillTx/>
                <a:latin typeface="Arial"/>
                <a:cs typeface="Arial"/>
                <a:sym typeface="Helvetica Neue"/>
              </a:rPr>
              <a:t>l’utilisation</a:t>
            </a:r>
            <a:r>
              <a:rPr kumimoji="0" lang="en-US" sz="4400" b="0" i="0" u="none" strike="noStrike" cap="none" spc="0" normalizeH="0" baseline="0" dirty="0">
                <a:ln>
                  <a:noFill/>
                </a:ln>
                <a:solidFill>
                  <a:srgbClr val="000000"/>
                </a:solidFill>
                <a:effectLst/>
                <a:uFillTx/>
                <a:latin typeface="Arial"/>
                <a:cs typeface="Arial"/>
                <a:sym typeface="Helvetica Neue"/>
              </a:rPr>
              <a:t> des </a:t>
            </a:r>
            <a:r>
              <a:rPr kumimoji="0" lang="en-US" sz="4400" b="0" i="0" u="none" strike="noStrike" cap="none" spc="0" normalizeH="0" baseline="0" dirty="0" err="1">
                <a:ln>
                  <a:noFill/>
                </a:ln>
                <a:solidFill>
                  <a:srgbClr val="000000"/>
                </a:solidFill>
                <a:effectLst/>
                <a:uFillTx/>
                <a:latin typeface="Arial"/>
                <a:cs typeface="Arial"/>
                <a:sym typeface="Helvetica Neue"/>
              </a:rPr>
              <a:t>outils</a:t>
            </a:r>
            <a:r>
              <a:rPr kumimoji="0" lang="en-US" sz="4400" b="0" i="0" u="none" strike="noStrike" cap="none" spc="0" normalizeH="0" baseline="0" dirty="0">
                <a:ln>
                  <a:noFill/>
                </a:ln>
                <a:solidFill>
                  <a:srgbClr val="000000"/>
                </a:solidFill>
                <a:effectLst/>
                <a:uFillTx/>
                <a:latin typeface="Arial"/>
                <a:cs typeface="Arial"/>
                <a:sym typeface="Helvetica Neue"/>
              </a:rPr>
              <a:t> de la </a:t>
            </a:r>
            <a:r>
              <a:rPr kumimoji="0" lang="en-US" sz="4400" b="0" i="0" u="none" strike="noStrike" cap="none" spc="0" normalizeH="0" baseline="0" dirty="0" err="1">
                <a:ln>
                  <a:noFill/>
                </a:ln>
                <a:solidFill>
                  <a:srgbClr val="000000"/>
                </a:solidFill>
                <a:effectLst/>
                <a:uFillTx/>
                <a:latin typeface="Arial"/>
                <a:cs typeface="Arial"/>
                <a:sym typeface="Helvetica Neue"/>
              </a:rPr>
              <a:t>campagne</a:t>
            </a:r>
            <a:endParaRPr kumimoji="0" lang="en-US" sz="4400" b="0" i="0" u="none" strike="noStrike" cap="none" spc="0" normalizeH="0" baseline="0" dirty="0">
              <a:ln>
                <a:noFill/>
              </a:ln>
              <a:solidFill>
                <a:srgbClr val="000000"/>
              </a:solidFill>
              <a:effectLst/>
              <a:uFillTx/>
              <a:latin typeface="Arial"/>
              <a:cs typeface="Arial"/>
              <a:sym typeface="Helvetica Neue"/>
            </a:endParaRPr>
          </a:p>
          <a:p>
            <a:pPr marR="0" algn="l" defTabSz="825500" rtl="0" fontAlgn="auto" latinLnBrk="0" hangingPunct="0">
              <a:lnSpc>
                <a:spcPct val="150000"/>
              </a:lnSpc>
              <a:spcBef>
                <a:spcPts val="0"/>
              </a:spcBef>
              <a:spcAft>
                <a:spcPts val="0"/>
              </a:spcAft>
              <a:buClrTx/>
              <a:buSzTx/>
              <a:tabLst/>
            </a:pPr>
            <a:endParaRPr lang="en-US" sz="2000" b="0" i="0" u="none" strike="noStrike" cap="none" spc="0" normalizeH="0" baseline="0" dirty="0">
              <a:ln>
                <a:noFill/>
              </a:ln>
              <a:solidFill>
                <a:srgbClr val="000000"/>
              </a:solidFill>
              <a:effectLst/>
              <a:uFillTx/>
              <a:latin typeface="Arial"/>
              <a:cs typeface="Arial"/>
            </a:endParaRPr>
          </a:p>
          <a:p>
            <a:pPr marL="0" marR="0" indent="0" algn="l" defTabSz="825500" rtl="0" fontAlgn="auto" latinLnBrk="0" hangingPunct="0">
              <a:lnSpc>
                <a:spcPct val="200000"/>
              </a:lnSpc>
              <a:spcBef>
                <a:spcPts val="0"/>
              </a:spcBef>
              <a:spcAft>
                <a:spcPts val="0"/>
              </a:spcAft>
              <a:buClrTx/>
              <a:buSzTx/>
              <a:buFontTx/>
              <a:buNone/>
              <a:tabLst/>
            </a:pPr>
            <a:r>
              <a:rPr kumimoji="0" lang="en-US" sz="4400" i="0" u="sng" strike="noStrike" cap="none" spc="0" normalizeH="0" baseline="0" dirty="0" err="1">
                <a:ln>
                  <a:noFill/>
                </a:ln>
                <a:solidFill>
                  <a:srgbClr val="000000"/>
                </a:solidFill>
                <a:effectLst/>
                <a:uFillTx/>
                <a:latin typeface="Arial"/>
                <a:cs typeface="Arial"/>
                <a:sym typeface="Helvetica Neue"/>
              </a:rPr>
              <a:t>Compte</a:t>
            </a:r>
            <a:r>
              <a:rPr kumimoji="0" lang="en-US" sz="4400" i="0" u="sng" strike="noStrike" cap="none" spc="0" normalizeH="0" dirty="0">
                <a:ln>
                  <a:noFill/>
                </a:ln>
                <a:solidFill>
                  <a:srgbClr val="000000"/>
                </a:solidFill>
                <a:effectLst/>
                <a:uFillTx/>
                <a:latin typeface="Arial"/>
                <a:cs typeface="Arial"/>
                <a:sym typeface="Helvetica Neue"/>
              </a:rPr>
              <a:t> de </a:t>
            </a:r>
            <a:r>
              <a:rPr kumimoji="0" lang="en-US" sz="4400" i="0" u="sng" strike="noStrike" cap="none" spc="0" normalizeH="0" dirty="0" err="1">
                <a:ln>
                  <a:noFill/>
                </a:ln>
                <a:solidFill>
                  <a:srgbClr val="000000"/>
                </a:solidFill>
                <a:effectLst/>
                <a:uFillTx/>
                <a:latin typeface="Arial"/>
                <a:cs typeface="Arial"/>
                <a:sym typeface="Helvetica Neue"/>
              </a:rPr>
              <a:t>dépenses</a:t>
            </a:r>
            <a:endParaRPr lang="en-US" sz="4400" i="0" u="sng" strike="noStrike" cap="none" spc="0" normalizeH="0" baseline="0" dirty="0">
              <a:ln>
                <a:noFill/>
              </a:ln>
              <a:solidFill>
                <a:srgbClr val="000000"/>
              </a:solidFill>
              <a:effectLst/>
              <a:uFillTx/>
              <a:latin typeface="Arial"/>
              <a:cs typeface="Arial"/>
            </a:endParaRPr>
          </a:p>
          <a:p>
            <a:pPr marL="571500" indent="-571500" algn="l">
              <a:lnSpc>
                <a:spcPct val="150000"/>
              </a:lnSpc>
              <a:buFont typeface="Arial" panose="020B0604020202020204" pitchFamily="34" charset="0"/>
              <a:buChar char="•"/>
            </a:pPr>
            <a:r>
              <a:rPr lang="en-US" sz="4400" b="0" dirty="0" err="1">
                <a:latin typeface="Arial"/>
                <a:cs typeface="Arial"/>
              </a:rPr>
              <a:t>Doivent</a:t>
            </a:r>
            <a:r>
              <a:rPr lang="en-US" sz="4400" b="0" dirty="0">
                <a:latin typeface="Arial"/>
                <a:cs typeface="Arial"/>
              </a:rPr>
              <a:t> </a:t>
            </a:r>
            <a:r>
              <a:rPr lang="en-US" sz="4400" b="0" dirty="0" err="1">
                <a:latin typeface="Arial"/>
                <a:cs typeface="Arial"/>
              </a:rPr>
              <a:t>être</a:t>
            </a:r>
            <a:r>
              <a:rPr lang="en-US" sz="4400" b="0" dirty="0">
                <a:latin typeface="Arial"/>
                <a:cs typeface="Arial"/>
              </a:rPr>
              <a:t> </a:t>
            </a:r>
            <a:r>
              <a:rPr lang="en-US" sz="4400" b="0" dirty="0" err="1">
                <a:latin typeface="Arial"/>
                <a:cs typeface="Arial"/>
              </a:rPr>
              <a:t>préapprouvées</a:t>
            </a:r>
            <a:endParaRPr lang="en-US" sz="4400" b="0" dirty="0">
              <a:latin typeface="Arial"/>
              <a:cs typeface="Arial"/>
            </a:endParaRPr>
          </a:p>
          <a:p>
            <a:pPr marL="571500" indent="-571500" algn="l">
              <a:lnSpc>
                <a:spcPct val="150000"/>
              </a:lnSpc>
              <a:buFont typeface="Arial" panose="020B0604020202020204" pitchFamily="34" charset="0"/>
              <a:buChar char="•"/>
            </a:pPr>
            <a:r>
              <a:rPr lang="en-US" sz="4400" b="0" dirty="0" err="1">
                <a:latin typeface="Arial"/>
                <a:cs typeface="Arial"/>
              </a:rPr>
              <a:t>Soumettre</a:t>
            </a:r>
            <a:r>
              <a:rPr lang="en-US" sz="4400" b="0" dirty="0">
                <a:latin typeface="Arial"/>
                <a:cs typeface="Arial"/>
              </a:rPr>
              <a:t> le </a:t>
            </a:r>
            <a:r>
              <a:rPr lang="en-US" sz="4400" b="0" i="1" dirty="0" err="1">
                <a:latin typeface="Arial"/>
                <a:cs typeface="Arial"/>
              </a:rPr>
              <a:t>Formulaire</a:t>
            </a:r>
            <a:r>
              <a:rPr lang="en-US" sz="4400" b="0" i="1" dirty="0">
                <a:latin typeface="Arial"/>
                <a:cs typeface="Arial"/>
              </a:rPr>
              <a:t> de </a:t>
            </a:r>
            <a:r>
              <a:rPr lang="en-US" sz="4400" b="0" i="1" dirty="0" err="1">
                <a:latin typeface="Arial"/>
                <a:cs typeface="Arial"/>
              </a:rPr>
              <a:t>demande</a:t>
            </a:r>
            <a:r>
              <a:rPr lang="en-US" sz="4400" b="0" i="1" dirty="0">
                <a:latin typeface="Arial"/>
                <a:cs typeface="Arial"/>
              </a:rPr>
              <a:t> de </a:t>
            </a:r>
            <a:r>
              <a:rPr lang="en-US" sz="4400" b="0" i="1" dirty="0" err="1">
                <a:latin typeface="Arial"/>
                <a:cs typeface="Arial"/>
              </a:rPr>
              <a:t>remboursement</a:t>
            </a:r>
            <a:r>
              <a:rPr lang="en-US" sz="4400" b="0" i="1" dirty="0">
                <a:latin typeface="Arial"/>
                <a:cs typeface="Arial"/>
              </a:rPr>
              <a:t> </a:t>
            </a:r>
            <a:r>
              <a:rPr kumimoji="0" lang="en-US" sz="4400" b="0" i="0" u="none" strike="noStrike" cap="none" spc="0" normalizeH="0" baseline="0" dirty="0">
                <a:ln>
                  <a:noFill/>
                </a:ln>
                <a:solidFill>
                  <a:srgbClr val="000000"/>
                </a:solidFill>
                <a:effectLst/>
                <a:uFillTx/>
                <a:latin typeface="Arial"/>
                <a:cs typeface="Arial"/>
                <a:sym typeface="Helvetica Neue"/>
              </a:rPr>
              <a:t>au plus tard le 8 </a:t>
            </a:r>
            <a:r>
              <a:rPr kumimoji="0" lang="en-US" sz="4400" b="0" i="0" u="none" strike="noStrike" cap="none" spc="0" normalizeH="0" baseline="0" dirty="0" err="1">
                <a:ln>
                  <a:noFill/>
                </a:ln>
                <a:solidFill>
                  <a:srgbClr val="000000"/>
                </a:solidFill>
                <a:effectLst/>
                <a:uFillTx/>
                <a:latin typeface="Arial"/>
                <a:cs typeface="Arial"/>
                <a:sym typeface="Helvetica Neue"/>
              </a:rPr>
              <a:t>septembre</a:t>
            </a:r>
            <a:endParaRPr lang="en-US" sz="4400" b="0" i="0" u="none" strike="noStrike" cap="none" spc="0" normalizeH="0" baseline="0" dirty="0">
              <a:ln>
                <a:noFill/>
              </a:ln>
              <a:solidFill>
                <a:srgbClr val="000000"/>
              </a:solidFill>
              <a:effectLst/>
              <a:uFillTx/>
              <a:latin typeface="Arial"/>
              <a:cs typeface="Arial"/>
            </a:endParaRPr>
          </a:p>
        </p:txBody>
      </p:sp>
      <p:pic>
        <p:nvPicPr>
          <p:cNvPr id="8" name="Graphic 1" descr="Document outline">
            <a:extLst>
              <a:ext uri="{FF2B5EF4-FFF2-40B4-BE49-F238E27FC236}">
                <a16:creationId xmlns:a16="http://schemas.microsoft.com/office/drawing/2014/main" id="{2A33EFB7-D74B-F3D5-BC72-B93199207EAA}"/>
              </a:ext>
            </a:extLst>
          </p:cNvPr>
          <p:cNvPicPr>
            <a:picLocks noChangeAspect="1"/>
          </p:cNvPicPr>
          <p:nvPr>
            <p:custDataLst>
              <p:tags r:id="rId4"/>
            </p:custDataLst>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7635912" y="3418979"/>
            <a:ext cx="6299201" cy="6812178"/>
          </a:xfrm>
          <a:prstGeom prst="rect">
            <a:avLst/>
          </a:prstGeom>
        </p:spPr>
      </p:pic>
      <p:pic>
        <p:nvPicPr>
          <p:cNvPr id="3" name="walmartlockup-FA_WM CRC BI.png" descr="walmartlockup-FA_WM CRC BI.png">
            <a:extLst>
              <a:ext uri="{FF2B5EF4-FFF2-40B4-BE49-F238E27FC236}">
                <a16:creationId xmlns:a16="http://schemas.microsoft.com/office/drawing/2014/main" id="{4E8518BF-061E-5275-DFC9-D4F8C6555124}"/>
              </a:ext>
            </a:extLst>
          </p:cNvPr>
          <p:cNvPicPr>
            <a:picLocks noChangeAspect="1"/>
          </p:cNvPicPr>
          <p:nvPr>
            <p:custDataLst>
              <p:tags r:id="rId5"/>
            </p:custDataLst>
          </p:nvPr>
        </p:nvPicPr>
        <p:blipFill>
          <a:blip r:embed="rId11"/>
          <a:stretch>
            <a:fillRect/>
          </a:stretch>
        </p:blipFill>
        <p:spPr>
          <a:xfrm>
            <a:off x="9065028" y="11938000"/>
            <a:ext cx="6253943" cy="1281555"/>
          </a:xfrm>
          <a:prstGeom prst="rect">
            <a:avLst/>
          </a:prstGeom>
        </p:spPr>
      </p:pic>
    </p:spTree>
    <p:extLst>
      <p:ext uri="{BB962C8B-B14F-4D97-AF65-F5344CB8AC3E}">
        <p14:creationId xmlns:p14="http://schemas.microsoft.com/office/powerpoint/2010/main" val="342646823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xEl>
                                              <p:pRg st="5" end="5"/>
                                            </p:txEl>
                                          </p:spTgt>
                                        </p:tgtEl>
                                        <p:attrNameLst>
                                          <p:attrName>style.visibility</p:attrName>
                                        </p:attrNameLst>
                                      </p:cBhvr>
                                      <p:to>
                                        <p:strVal val="visible"/>
                                      </p:to>
                                    </p:set>
                                    <p:anim calcmode="lin" valueType="num">
                                      <p:cBhvr>
                                        <p:cTn id="7" dur="1000" fill="hold"/>
                                        <p:tgtEl>
                                          <p:spTgt spid="7">
                                            <p:txEl>
                                              <p:pRg st="5" end="5"/>
                                            </p:txEl>
                                          </p:spTgt>
                                        </p:tgtEl>
                                        <p:attrNameLst>
                                          <p:attrName>ppt_w</p:attrName>
                                        </p:attrNameLst>
                                      </p:cBhvr>
                                      <p:tavLst>
                                        <p:tav tm="0">
                                          <p:val>
                                            <p:fltVal val="0"/>
                                          </p:val>
                                        </p:tav>
                                        <p:tav tm="100000">
                                          <p:val>
                                            <p:strVal val="#ppt_w"/>
                                          </p:val>
                                        </p:tav>
                                      </p:tavLst>
                                    </p:anim>
                                    <p:anim calcmode="lin" valueType="num">
                                      <p:cBhvr>
                                        <p:cTn id="8" dur="1000" fill="hold"/>
                                        <p:tgtEl>
                                          <p:spTgt spid="7">
                                            <p:txEl>
                                              <p:pRg st="5" end="5"/>
                                            </p:txEl>
                                          </p:spTgt>
                                        </p:tgtEl>
                                        <p:attrNameLst>
                                          <p:attrName>ppt_h</p:attrName>
                                        </p:attrNameLst>
                                      </p:cBhvr>
                                      <p:tavLst>
                                        <p:tav tm="0">
                                          <p:val>
                                            <p:fltVal val="0"/>
                                          </p:val>
                                        </p:tav>
                                        <p:tav tm="100000">
                                          <p:val>
                                            <p:strVal val="#ppt_h"/>
                                          </p:val>
                                        </p:tav>
                                      </p:tavLst>
                                    </p:anim>
                                    <p:anim calcmode="lin" valueType="num">
                                      <p:cBhvr>
                                        <p:cTn id="9" dur="1000" fill="hold"/>
                                        <p:tgtEl>
                                          <p:spTgt spid="7">
                                            <p:txEl>
                                              <p:pRg st="5" end="5"/>
                                            </p:txEl>
                                          </p:spTgt>
                                        </p:tgtEl>
                                        <p:attrNameLst>
                                          <p:attrName>style.rotation</p:attrName>
                                        </p:attrNameLst>
                                      </p:cBhvr>
                                      <p:tavLst>
                                        <p:tav tm="0">
                                          <p:val>
                                            <p:fltVal val="90"/>
                                          </p:val>
                                        </p:tav>
                                        <p:tav tm="100000">
                                          <p:val>
                                            <p:fltVal val="0"/>
                                          </p:val>
                                        </p:tav>
                                      </p:tavLst>
                                    </p:anim>
                                    <p:animEffect transition="in" filter="fade">
                                      <p:cBhvr>
                                        <p:cTn id="10" dur="1000"/>
                                        <p:tgtEl>
                                          <p:spTgt spid="7">
                                            <p:txEl>
                                              <p:pRg st="5" end="5"/>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7">
                                            <p:txEl>
                                              <p:pRg st="6" end="6"/>
                                            </p:txEl>
                                          </p:spTgt>
                                        </p:tgtEl>
                                        <p:attrNameLst>
                                          <p:attrName>style.visibility</p:attrName>
                                        </p:attrNameLst>
                                      </p:cBhvr>
                                      <p:to>
                                        <p:strVal val="visible"/>
                                      </p:to>
                                    </p:set>
                                    <p:anim calcmode="lin" valueType="num">
                                      <p:cBhvr>
                                        <p:cTn id="13" dur="1000" fill="hold"/>
                                        <p:tgtEl>
                                          <p:spTgt spid="7">
                                            <p:txEl>
                                              <p:pRg st="6" end="6"/>
                                            </p:txEl>
                                          </p:spTgt>
                                        </p:tgtEl>
                                        <p:attrNameLst>
                                          <p:attrName>ppt_w</p:attrName>
                                        </p:attrNameLst>
                                      </p:cBhvr>
                                      <p:tavLst>
                                        <p:tav tm="0">
                                          <p:val>
                                            <p:fltVal val="0"/>
                                          </p:val>
                                        </p:tav>
                                        <p:tav tm="100000">
                                          <p:val>
                                            <p:strVal val="#ppt_w"/>
                                          </p:val>
                                        </p:tav>
                                      </p:tavLst>
                                    </p:anim>
                                    <p:anim calcmode="lin" valueType="num">
                                      <p:cBhvr>
                                        <p:cTn id="14" dur="1000" fill="hold"/>
                                        <p:tgtEl>
                                          <p:spTgt spid="7">
                                            <p:txEl>
                                              <p:pRg st="6" end="6"/>
                                            </p:txEl>
                                          </p:spTgt>
                                        </p:tgtEl>
                                        <p:attrNameLst>
                                          <p:attrName>ppt_h</p:attrName>
                                        </p:attrNameLst>
                                      </p:cBhvr>
                                      <p:tavLst>
                                        <p:tav tm="0">
                                          <p:val>
                                            <p:fltVal val="0"/>
                                          </p:val>
                                        </p:tav>
                                        <p:tav tm="100000">
                                          <p:val>
                                            <p:strVal val="#ppt_h"/>
                                          </p:val>
                                        </p:tav>
                                      </p:tavLst>
                                    </p:anim>
                                    <p:anim calcmode="lin" valueType="num">
                                      <p:cBhvr>
                                        <p:cTn id="15" dur="1000" fill="hold"/>
                                        <p:tgtEl>
                                          <p:spTgt spid="7">
                                            <p:txEl>
                                              <p:pRg st="6" end="6"/>
                                            </p:txEl>
                                          </p:spTgt>
                                        </p:tgtEl>
                                        <p:attrNameLst>
                                          <p:attrName>style.rotation</p:attrName>
                                        </p:attrNameLst>
                                      </p:cBhvr>
                                      <p:tavLst>
                                        <p:tav tm="0">
                                          <p:val>
                                            <p:fltVal val="90"/>
                                          </p:val>
                                        </p:tav>
                                        <p:tav tm="100000">
                                          <p:val>
                                            <p:fltVal val="0"/>
                                          </p:val>
                                        </p:tav>
                                      </p:tavLst>
                                    </p:anim>
                                    <p:animEffect transition="in" filter="fade">
                                      <p:cBhvr>
                                        <p:cTn id="16" dur="1000"/>
                                        <p:tgtEl>
                                          <p:spTgt spid="7">
                                            <p:txEl>
                                              <p:pRg st="6" end="6"/>
                                            </p:txEl>
                                          </p:spTgt>
                                        </p:tgtEl>
                                      </p:cBhvr>
                                    </p:animEffect>
                                  </p:childTnLst>
                                </p:cTn>
                              </p:par>
                              <p:par>
                                <p:cTn id="17" presetID="3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anim calcmode="lin" valueType="num">
                                      <p:cBhvr>
                                        <p:cTn id="19" dur="1000" fill="hold"/>
                                        <p:tgtEl>
                                          <p:spTgt spid="7">
                                            <p:txEl>
                                              <p:pRg st="7" end="7"/>
                                            </p:txEl>
                                          </p:spTgt>
                                        </p:tgtEl>
                                        <p:attrNameLst>
                                          <p:attrName>ppt_w</p:attrName>
                                        </p:attrNameLst>
                                      </p:cBhvr>
                                      <p:tavLst>
                                        <p:tav tm="0">
                                          <p:val>
                                            <p:fltVal val="0"/>
                                          </p:val>
                                        </p:tav>
                                        <p:tav tm="100000">
                                          <p:val>
                                            <p:strVal val="#ppt_w"/>
                                          </p:val>
                                        </p:tav>
                                      </p:tavLst>
                                    </p:anim>
                                    <p:anim calcmode="lin" valueType="num">
                                      <p:cBhvr>
                                        <p:cTn id="20" dur="1000" fill="hold"/>
                                        <p:tgtEl>
                                          <p:spTgt spid="7">
                                            <p:txEl>
                                              <p:pRg st="7" end="7"/>
                                            </p:txEl>
                                          </p:spTgt>
                                        </p:tgtEl>
                                        <p:attrNameLst>
                                          <p:attrName>ppt_h</p:attrName>
                                        </p:attrNameLst>
                                      </p:cBhvr>
                                      <p:tavLst>
                                        <p:tav tm="0">
                                          <p:val>
                                            <p:fltVal val="0"/>
                                          </p:val>
                                        </p:tav>
                                        <p:tav tm="100000">
                                          <p:val>
                                            <p:strVal val="#ppt_h"/>
                                          </p:val>
                                        </p:tav>
                                      </p:tavLst>
                                    </p:anim>
                                    <p:anim calcmode="lin" valueType="num">
                                      <p:cBhvr>
                                        <p:cTn id="21" dur="1000" fill="hold"/>
                                        <p:tgtEl>
                                          <p:spTgt spid="7">
                                            <p:txEl>
                                              <p:pRg st="7" end="7"/>
                                            </p:txEl>
                                          </p:spTgt>
                                        </p:tgtEl>
                                        <p:attrNameLst>
                                          <p:attrName>style.rotation</p:attrName>
                                        </p:attrNameLst>
                                      </p:cBhvr>
                                      <p:tavLst>
                                        <p:tav tm="0">
                                          <p:val>
                                            <p:fltVal val="90"/>
                                          </p:val>
                                        </p:tav>
                                        <p:tav tm="100000">
                                          <p:val>
                                            <p:fltVal val="0"/>
                                          </p:val>
                                        </p:tav>
                                      </p:tavLst>
                                    </p:anim>
                                    <p:animEffect transition="in" filter="fade">
                                      <p:cBhvr>
                                        <p:cTn id="22" dur="1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p:cNvSpPr/>
          <p:nvPr>
            <p:custDataLst>
              <p:tags r:id="rId1"/>
            </p:custDataLst>
          </p:nvPr>
        </p:nvSpPr>
        <p:spPr>
          <a:xfrm>
            <a:off x="0" y="-25400"/>
            <a:ext cx="24384000" cy="13766800"/>
          </a:xfrm>
          <a:prstGeom prst="rect">
            <a:avLst/>
          </a:prstGeom>
          <a:solidFill>
            <a:srgbClr val="EE0000"/>
          </a:solidFill>
          <a:ln w="12700">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142" name="Break / Pause"/>
          <p:cNvSpPr txBox="1">
            <a:spLocks noGrp="1"/>
          </p:cNvSpPr>
          <p:nvPr>
            <p:ph type="subTitle" sz="quarter" idx="1"/>
            <p:custDataLst>
              <p:tags r:id="rId2"/>
            </p:custDataLst>
          </p:nvPr>
        </p:nvSpPr>
        <p:spPr>
          <a:xfrm>
            <a:off x="917678" y="6192896"/>
            <a:ext cx="22548644" cy="1655704"/>
          </a:xfrm>
          <a:prstGeom prst="rect">
            <a:avLst/>
          </a:prstGeom>
        </p:spPr>
        <p:txBody>
          <a:bodyPr/>
          <a:lstStyle>
            <a:lvl1pPr defTabSz="457200">
              <a:lnSpc>
                <a:spcPct val="90000"/>
              </a:lnSpc>
              <a:defRPr sz="10000" b="1">
                <a:solidFill>
                  <a:srgbClr val="FFFFFF"/>
                </a:solidFill>
              </a:defRPr>
            </a:lvl1pPr>
          </a:lstStyle>
          <a:p>
            <a:r>
              <a:rPr lang="en-US">
                <a:latin typeface="Arial" panose="020B0604020202020204" pitchFamily="34" charset="0"/>
                <a:cs typeface="Arial" panose="020B0604020202020204" pitchFamily="34" charset="0"/>
              </a:rPr>
              <a:t>Matériel de la </a:t>
            </a:r>
            <a:r>
              <a:rPr lang="en-US" err="1">
                <a:latin typeface="Arial" panose="020B0604020202020204" pitchFamily="34" charset="0"/>
                <a:cs typeface="Arial" panose="020B0604020202020204" pitchFamily="34" charset="0"/>
              </a:rPr>
              <a:t>campagne</a:t>
            </a:r>
            <a:endParaRPr>
              <a:latin typeface="Arial" panose="020B0604020202020204" pitchFamily="34" charset="0"/>
              <a:cs typeface="Arial" panose="020B0604020202020204" pitchFamily="34" charset="0"/>
            </a:endParaRPr>
          </a:p>
        </p:txBody>
      </p:sp>
      <p:pic>
        <p:nvPicPr>
          <p:cNvPr id="2" name="walmartlockup-FA_WM CRC BI.png" descr="walmartlockup-FA_WM CRC BI.png">
            <a:extLst>
              <a:ext uri="{FF2B5EF4-FFF2-40B4-BE49-F238E27FC236}">
                <a16:creationId xmlns:a16="http://schemas.microsoft.com/office/drawing/2014/main" id="{2D37FB85-9A21-EC1D-A9A2-5D6CD7559DFA}"/>
              </a:ext>
            </a:extLst>
          </p:cNvPr>
          <p:cNvPicPr>
            <a:picLocks noChangeAspect="1"/>
          </p:cNvPicPr>
          <p:nvPr>
            <p:custDataLst>
              <p:tags r:id="rId3"/>
            </p:custDataLst>
          </p:nvPr>
        </p:nvPicPr>
        <p:blipFill>
          <a:blip r:embed="rId6"/>
          <a:stretch>
            <a:fillRect/>
          </a:stretch>
        </p:blipFill>
        <p:spPr>
          <a:xfrm>
            <a:off x="9065028" y="11938000"/>
            <a:ext cx="6253943" cy="1281555"/>
          </a:xfrm>
          <a:prstGeom prst="rect">
            <a:avLst/>
          </a:prstGeom>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24384000" cy="13716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954024" y="960120"/>
            <a:ext cx="22475952" cy="1179576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custDataLst>
              <p:tags r:id="rId3"/>
            </p:custDataLst>
            <p:extLst>
              <p:ext uri="{386F3935-93C4-4BCD-93E2-E3B085C9AB24}">
                <p16:designElem xmlns:p16="http://schemas.microsoft.com/office/powerpoint/2015/main" val="1"/>
              </p:ext>
            </p:extLst>
          </p:nvPr>
        </p:nvCxnSpPr>
        <p:spPr>
          <a:xfrm>
            <a:off x="12159916" y="2286000"/>
            <a:ext cx="0" cy="9144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2CE00F3-481F-4AA1-87FF-6F44D1E66D5E}"/>
              </a:ext>
            </a:extLst>
          </p:cNvPr>
          <p:cNvSpPr txBox="1"/>
          <p:nvPr>
            <p:custDataLst>
              <p:tags r:id="rId4"/>
            </p:custDataLst>
          </p:nvPr>
        </p:nvSpPr>
        <p:spPr>
          <a:xfrm>
            <a:off x="2783807" y="2124411"/>
            <a:ext cx="6568751" cy="553998"/>
          </a:xfrm>
          <a:prstGeom prst="rect">
            <a:avLst/>
          </a:prstGeom>
          <a:noFill/>
        </p:spPr>
        <p:txBody>
          <a:bodyPr wrap="square" lIns="91440" tIns="45720" rIns="91440" bIns="45720" rtlCol="0" anchor="t">
            <a:spAutoFit/>
          </a:bodyPr>
          <a:lstStyle/>
          <a:p>
            <a:r>
              <a:rPr lang="en-US"/>
              <a:t>Affiche </a:t>
            </a:r>
            <a:r>
              <a:rPr lang="en-US" err="1"/>
              <a:t>autocollante</a:t>
            </a:r>
            <a:endParaRPr lang="en-CA"/>
          </a:p>
        </p:txBody>
      </p:sp>
      <p:sp>
        <p:nvSpPr>
          <p:cNvPr id="7" name="TextBox 6">
            <a:extLst>
              <a:ext uri="{FF2B5EF4-FFF2-40B4-BE49-F238E27FC236}">
                <a16:creationId xmlns:a16="http://schemas.microsoft.com/office/drawing/2014/main" id="{EECD0E85-E77D-48A7-A20D-C63DEBECC28D}"/>
              </a:ext>
            </a:extLst>
          </p:cNvPr>
          <p:cNvSpPr txBox="1"/>
          <p:nvPr>
            <p:custDataLst>
              <p:tags r:id="rId5"/>
            </p:custDataLst>
          </p:nvPr>
        </p:nvSpPr>
        <p:spPr>
          <a:xfrm>
            <a:off x="14089224" y="2127380"/>
            <a:ext cx="6932472" cy="553998"/>
          </a:xfrm>
          <a:prstGeom prst="rect">
            <a:avLst/>
          </a:prstGeom>
          <a:noFill/>
        </p:spPr>
        <p:txBody>
          <a:bodyPr wrap="square" lIns="91440" tIns="45720" rIns="91440" bIns="45720" rtlCol="0" anchor="t">
            <a:spAutoFit/>
          </a:bodyPr>
          <a:lstStyle/>
          <a:p>
            <a:pPr algn="ctr"/>
            <a:r>
              <a:rPr lang="en-US" dirty="0"/>
              <a:t>Affiche pour les caisses</a:t>
            </a:r>
          </a:p>
        </p:txBody>
      </p:sp>
      <p:pic>
        <p:nvPicPr>
          <p:cNvPr id="1026" name="Picture 2">
            <a:extLst>
              <a:ext uri="{FF2B5EF4-FFF2-40B4-BE49-F238E27FC236}">
                <a16:creationId xmlns:a16="http://schemas.microsoft.com/office/drawing/2014/main" id="{75C197D1-F36F-FAE3-8E75-1078B48C863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4024" y="4004289"/>
            <a:ext cx="10921911" cy="56426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C1F0942E-8D64-CCA4-E1A8-AB71DCF7767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2443897" y="3385438"/>
            <a:ext cx="10637929" cy="9145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895928"/>
      </p:ext>
    </p:extLst>
  </p:cSld>
  <p:clrMapOvr>
    <a:masterClrMapping/>
  </p:clrMapOvr>
  <p:extLst>
    <p:ext uri="{6950BFC3-D8DA-4A85-94F7-54DA5524770B}">
      <p188:commentRel xmlns:p188="http://schemas.microsoft.com/office/powerpoint/2018/8/main" r:id="rId8"/>
    </p:ext>
  </p:extLs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24377904" cy="13716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Image 1">
            <a:extLst>
              <a:ext uri="{FF2B5EF4-FFF2-40B4-BE49-F238E27FC236}">
                <a16:creationId xmlns:a16="http://schemas.microsoft.com/office/drawing/2014/main" id="{8598EB57-6DEC-D225-FEFF-EEFDB4649D49}"/>
              </a:ext>
            </a:extLst>
          </p:cNvPr>
          <p:cNvPicPr>
            <a:picLocks noChangeAspect="1"/>
          </p:cNvPicPr>
          <p:nvPr/>
        </p:nvPicPr>
        <p:blipFill rotWithShape="1">
          <a:blip r:embed="rId3"/>
          <a:srcRect b="19"/>
          <a:stretch/>
        </p:blipFill>
        <p:spPr>
          <a:xfrm>
            <a:off x="20" y="2564"/>
            <a:ext cx="24383980" cy="13713436"/>
          </a:xfrm>
          <a:prstGeom prst="rect">
            <a:avLst/>
          </a:prstGeom>
        </p:spPr>
      </p:pic>
    </p:spTree>
    <p:extLst>
      <p:ext uri="{BB962C8B-B14F-4D97-AF65-F5344CB8AC3E}">
        <p14:creationId xmlns:p14="http://schemas.microsoft.com/office/powerpoint/2010/main" val="23175206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custDataLst>
              <p:tags r:id="rId1"/>
            </p:custDataLst>
          </p:nvPr>
        </p:nvSpPr>
        <p:spPr>
          <a:xfrm>
            <a:off x="863602" y="1484349"/>
            <a:ext cx="230632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US" sz="8000" dirty="0">
                <a:solidFill>
                  <a:srgbClr val="FF0000"/>
                </a:solidFill>
              </a:rPr>
              <a:t>Matériel de </a:t>
            </a:r>
            <a:r>
              <a:rPr lang="en-US" sz="8000" dirty="0" err="1">
                <a:solidFill>
                  <a:srgbClr val="FF0000"/>
                </a:solidFill>
              </a:rPr>
              <a:t>campagne</a:t>
            </a:r>
            <a:r>
              <a:rPr lang="en-US" sz="8000" dirty="0">
                <a:solidFill>
                  <a:srgbClr val="FF0000"/>
                </a:solidFill>
              </a:rPr>
              <a:t> de la Croix-Rouge</a:t>
            </a:r>
          </a:p>
        </p:txBody>
      </p:sp>
      <p:sp>
        <p:nvSpPr>
          <p:cNvPr id="132" name="Line"/>
          <p:cNvSpPr/>
          <p:nvPr>
            <p:custDataLst>
              <p:tags r:id="rId2"/>
            </p:custDataLst>
          </p:nvPr>
        </p:nvSpPr>
        <p:spPr>
          <a:xfrm>
            <a:off x="863602" y="3251200"/>
            <a:ext cx="22656799" cy="0"/>
          </a:xfrm>
          <a:prstGeom prst="line">
            <a:avLst/>
          </a:prstGeom>
          <a:ln w="63500">
            <a:solidFill>
              <a:srgbClr val="EE0000"/>
            </a:solidFill>
            <a:miter lim="400000"/>
          </a:ln>
        </p:spPr>
        <p:txBody>
          <a:bodyPr lIns="0" tIns="0" rIns="0" bIns="0" anchor="ctr"/>
          <a:lstStyle/>
          <a:p>
            <a:pPr defTabSz="825479">
              <a:defRPr sz="3200" b="0">
                <a:solidFill>
                  <a:srgbClr val="FFFFFF"/>
                </a:solidFill>
                <a:latin typeface="+mn-lt"/>
                <a:ea typeface="+mn-ea"/>
                <a:cs typeface="+mn-cs"/>
                <a:sym typeface="Helvetica Neue Medium"/>
              </a:defRPr>
            </a:pPr>
            <a:endParaRPr sz="3200" b="0">
              <a:solidFill>
                <a:srgbClr val="FFFFFF"/>
              </a:solidFill>
              <a:latin typeface="Helvetica Neue Medium"/>
              <a:sym typeface="Helvetica Neue Medium"/>
            </a:endParaRPr>
          </a:p>
        </p:txBody>
      </p:sp>
      <p:pic>
        <p:nvPicPr>
          <p:cNvPr id="3074" name="Picture 2">
            <a:extLst>
              <a:ext uri="{FF2B5EF4-FFF2-40B4-BE49-F238E27FC236}">
                <a16:creationId xmlns:a16="http://schemas.microsoft.com/office/drawing/2014/main" id="{815D450A-DC34-2786-C4E1-6F46A3453A1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25880" y="4467721"/>
            <a:ext cx="6583680" cy="6427751"/>
          </a:xfrm>
          <a:prstGeom prst="rect">
            <a:avLst/>
          </a:prstGeom>
          <a:noFill/>
          <a:extLst>
            <a:ext uri="{909E8E84-426E-40DD-AFC4-6F175D3DCCD1}">
              <a14:hiddenFill xmlns:a14="http://schemas.microsoft.com/office/drawing/2010/main">
                <a:solidFill>
                  <a:srgbClr val="FFFFFF"/>
                </a:solidFill>
              </a14:hiddenFill>
            </a:ext>
          </a:extLst>
        </p:spPr>
      </p:pic>
      <p:sp>
        <p:nvSpPr>
          <p:cNvPr id="2" name="Sed ut perspiciatis unde omnis iste natus error sit voluptatem accusantium doloremque laudantium, totam rem aperiam, eaque ipsa quae ab illo inventore veritatis et quasi architecto beatae vitae dicta sunt explicabo. Nemo enim ipsam voluptatem quia volupt">
            <a:extLst>
              <a:ext uri="{FF2B5EF4-FFF2-40B4-BE49-F238E27FC236}">
                <a16:creationId xmlns:a16="http://schemas.microsoft.com/office/drawing/2014/main" id="{F8A4863C-B8D2-8765-2629-68424DFE7B16}"/>
              </a:ext>
            </a:extLst>
          </p:cNvPr>
          <p:cNvSpPr txBox="1">
            <a:spLocks/>
          </p:cNvSpPr>
          <p:nvPr>
            <p:custDataLst>
              <p:tags r:id="rId3"/>
            </p:custDataLst>
          </p:nvPr>
        </p:nvSpPr>
        <p:spPr>
          <a:xfrm>
            <a:off x="1658189" y="4954898"/>
            <a:ext cx="10533811" cy="7439650"/>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50800" tIns="50800" rIns="50800" bIns="50800" anchor="t">
            <a:noAutofit/>
          </a:bodyPr>
          <a:lstStyle>
            <a:lvl1pPr marL="0" marR="0" indent="0" algn="l" defTabSz="457200" latinLnBrk="0">
              <a:lnSpc>
                <a:spcPct val="110000"/>
              </a:lnSpc>
              <a:spcBef>
                <a:spcPts val="0"/>
              </a:spcBef>
              <a:spcAft>
                <a:spcPts val="0"/>
              </a:spcAft>
              <a:buClrTx/>
              <a:buSzTx/>
              <a:buFontTx/>
              <a:buNone/>
              <a:tabLst/>
              <a:defRPr sz="3600" b="0" i="0" u="none" strike="noStrike" cap="none" spc="0" baseline="0">
                <a:solidFill>
                  <a:srgbClr val="000000"/>
                </a:solidFill>
                <a:uFillTx/>
                <a:latin typeface="+mj-lt"/>
                <a:ea typeface="+mj-ea"/>
                <a:cs typeface="+mj-cs"/>
                <a:sym typeface="Arial"/>
              </a:defRPr>
            </a:lvl1pPr>
            <a:lvl2pPr marL="0" marR="0" indent="228594" algn="ctr" defTabSz="825479" latinLnBrk="0">
              <a:lnSpc>
                <a:spcPct val="100000"/>
              </a:lnSpc>
              <a:spcBef>
                <a:spcPts val="0"/>
              </a:spcBef>
              <a:spcAft>
                <a:spcPts val="0"/>
              </a:spcAft>
              <a:buClrTx/>
              <a:buSzTx/>
              <a:buFontTx/>
              <a:buNone/>
              <a:tabLst/>
              <a:defRPr sz="5400" b="0" i="0" u="none" strike="noStrike" cap="none" spc="0" baseline="0">
                <a:solidFill>
                  <a:srgbClr val="000000"/>
                </a:solidFill>
                <a:uFillTx/>
                <a:latin typeface="+mj-lt"/>
                <a:ea typeface="+mj-ea"/>
                <a:cs typeface="+mj-cs"/>
                <a:sym typeface="Arial"/>
              </a:defRPr>
            </a:lvl2pPr>
            <a:lvl3pPr marL="0" marR="0" indent="457189" algn="ctr" defTabSz="825479" latinLnBrk="0">
              <a:lnSpc>
                <a:spcPct val="100000"/>
              </a:lnSpc>
              <a:spcBef>
                <a:spcPts val="0"/>
              </a:spcBef>
              <a:spcAft>
                <a:spcPts val="0"/>
              </a:spcAft>
              <a:buClrTx/>
              <a:buSzTx/>
              <a:buFontTx/>
              <a:buNone/>
              <a:tabLst/>
              <a:defRPr sz="5400" b="0" i="0" u="none" strike="noStrike" cap="none" spc="0" baseline="0">
                <a:solidFill>
                  <a:srgbClr val="000000"/>
                </a:solidFill>
                <a:uFillTx/>
                <a:latin typeface="+mj-lt"/>
                <a:ea typeface="+mj-ea"/>
                <a:cs typeface="+mj-cs"/>
                <a:sym typeface="Arial"/>
              </a:defRPr>
            </a:lvl3pPr>
            <a:lvl4pPr marL="0" marR="0" indent="685783" algn="ctr" defTabSz="825479" latinLnBrk="0">
              <a:lnSpc>
                <a:spcPct val="100000"/>
              </a:lnSpc>
              <a:spcBef>
                <a:spcPts val="0"/>
              </a:spcBef>
              <a:spcAft>
                <a:spcPts val="0"/>
              </a:spcAft>
              <a:buClrTx/>
              <a:buSzTx/>
              <a:buFontTx/>
              <a:buNone/>
              <a:tabLst/>
              <a:defRPr sz="5400" b="0" i="0" u="none" strike="noStrike" cap="none" spc="0" baseline="0">
                <a:solidFill>
                  <a:srgbClr val="000000"/>
                </a:solidFill>
                <a:uFillTx/>
                <a:latin typeface="+mj-lt"/>
                <a:ea typeface="+mj-ea"/>
                <a:cs typeface="+mj-cs"/>
                <a:sym typeface="Arial"/>
              </a:defRPr>
            </a:lvl4pPr>
            <a:lvl5pPr marL="0" marR="0" indent="914377" algn="ctr" defTabSz="825479" latinLnBrk="0">
              <a:lnSpc>
                <a:spcPct val="100000"/>
              </a:lnSpc>
              <a:spcBef>
                <a:spcPts val="0"/>
              </a:spcBef>
              <a:spcAft>
                <a:spcPts val="0"/>
              </a:spcAft>
              <a:buClrTx/>
              <a:buSzTx/>
              <a:buFontTx/>
              <a:buNone/>
              <a:tabLst/>
              <a:defRPr sz="5400" b="0" i="0" u="none" strike="noStrike" cap="none" spc="0" baseline="0">
                <a:solidFill>
                  <a:srgbClr val="000000"/>
                </a:solidFill>
                <a:uFillTx/>
                <a:latin typeface="+mj-lt"/>
                <a:ea typeface="+mj-ea"/>
                <a:cs typeface="+mj-cs"/>
                <a:sym typeface="Arial"/>
              </a:defRPr>
            </a:lvl5pPr>
            <a:lvl6pPr marL="3809905"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6pPr>
            <a:lvl7pPr marL="4444889"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7pPr>
            <a:lvl8pPr marL="5079873"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8pPr>
            <a:lvl9pPr marL="5714857" marR="0" indent="-634984" algn="l" defTabSz="825479"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mj-lt"/>
                <a:ea typeface="+mj-ea"/>
                <a:cs typeface="+mj-cs"/>
                <a:sym typeface="Arial"/>
              </a:defRPr>
            </a:lvl9pPr>
          </a:lstStyle>
          <a:p>
            <a:pPr marL="570865" indent="-570865" rtl="0" fontAlgn="base" hangingPunct="1">
              <a:lnSpc>
                <a:spcPct val="200000"/>
              </a:lnSpc>
              <a:buFont typeface="Arial" panose="020B0604020202020204" pitchFamily="34" charset="0"/>
              <a:buChar char="•"/>
            </a:pPr>
            <a:r>
              <a:rPr lang="en-US" sz="4800" b="1" dirty="0"/>
              <a:t>Guide de la </a:t>
            </a:r>
            <a:r>
              <a:rPr lang="en-US" sz="4800" b="1" dirty="0" err="1"/>
              <a:t>campagne</a:t>
            </a:r>
            <a:endParaRPr lang="en-US" sz="4800" b="1" dirty="0"/>
          </a:p>
          <a:p>
            <a:pPr marL="570865" indent="-570865" rtl="0" fontAlgn="base" hangingPunct="1">
              <a:lnSpc>
                <a:spcPct val="200000"/>
              </a:lnSpc>
              <a:buFont typeface="Arial" panose="020B0604020202020204" pitchFamily="34" charset="0"/>
              <a:buChar char="•"/>
            </a:pPr>
            <a:r>
              <a:rPr lang="en-US" sz="4800" b="1" dirty="0"/>
              <a:t>Petite guide de </a:t>
            </a:r>
            <a:r>
              <a:rPr lang="en-US" sz="4800" b="1" dirty="0" err="1"/>
              <a:t>référence</a:t>
            </a:r>
            <a:endParaRPr lang="en-US" sz="4800" b="1" dirty="0"/>
          </a:p>
          <a:p>
            <a:pPr marL="570865" indent="-570865" rtl="0" fontAlgn="base" hangingPunct="1">
              <a:lnSpc>
                <a:spcPct val="200000"/>
              </a:lnSpc>
              <a:buFont typeface="Arial" panose="020B0604020202020204" pitchFamily="34" charset="0"/>
              <a:buChar char="•"/>
            </a:pPr>
            <a:r>
              <a:rPr lang="en-US" sz="4800" b="1" dirty="0">
                <a:ea typeface="+mj-lt"/>
                <a:cs typeface="+mj-lt"/>
              </a:rPr>
              <a:t>Macarons (lot de 100) </a:t>
            </a:r>
            <a:endParaRPr lang="en-US" sz="4800" b="1" dirty="0"/>
          </a:p>
        </p:txBody>
      </p:sp>
      <p:sp>
        <p:nvSpPr>
          <p:cNvPr id="5" name="Arrow: Right 12">
            <a:extLst>
              <a:ext uri="{FF2B5EF4-FFF2-40B4-BE49-F238E27FC236}">
                <a16:creationId xmlns:a16="http://schemas.microsoft.com/office/drawing/2014/main" id="{11C99322-0372-8125-FA99-65AA1D43FFCD}"/>
              </a:ext>
            </a:extLst>
          </p:cNvPr>
          <p:cNvSpPr/>
          <p:nvPr>
            <p:custDataLst>
              <p:tags r:id="rId4"/>
            </p:custDataLst>
          </p:nvPr>
        </p:nvSpPr>
        <p:spPr>
          <a:xfrm>
            <a:off x="9175279" y="8674723"/>
            <a:ext cx="1242172" cy="447409"/>
          </a:xfrm>
          <a:prstGeom prst="rightArrow">
            <a:avLst/>
          </a:prstGeom>
          <a:solidFill>
            <a:schemeClr val="tx1">
              <a:lumMod val="50000"/>
              <a:lumOff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825479"/>
            <a:endParaRPr lang="en-US" sz="3200" b="0">
              <a:solidFill>
                <a:srgbClr val="FFFFFF"/>
              </a:solidFill>
              <a:latin typeface="+mn-lt"/>
              <a:ea typeface="+mn-ea"/>
              <a:cs typeface="+mn-cs"/>
              <a:sym typeface="Helvetica Neue Medium"/>
            </a:endParaRPr>
          </a:p>
        </p:txBody>
      </p:sp>
      <p:pic>
        <p:nvPicPr>
          <p:cNvPr id="4" name="walmartlockup-FA_WM CRC BI.png" descr="walmartlockup-FA_WM CRC BI.png">
            <a:extLst>
              <a:ext uri="{FF2B5EF4-FFF2-40B4-BE49-F238E27FC236}">
                <a16:creationId xmlns:a16="http://schemas.microsoft.com/office/drawing/2014/main" id="{1AFBE8B2-E0D4-578B-FCDF-A42F6773DDFD}"/>
              </a:ext>
            </a:extLst>
          </p:cNvPr>
          <p:cNvPicPr>
            <a:picLocks noChangeAspect="1"/>
          </p:cNvPicPr>
          <p:nvPr>
            <p:custDataLst>
              <p:tags r:id="rId5"/>
            </p:custDataLst>
          </p:nvPr>
        </p:nvPicPr>
        <p:blipFill>
          <a:blip r:embed="rId10"/>
          <a:stretch>
            <a:fillRect/>
          </a:stretch>
        </p:blipFill>
        <p:spPr>
          <a:xfrm>
            <a:off x="9065028" y="11938000"/>
            <a:ext cx="6253943" cy="1281555"/>
          </a:xfrm>
          <a:prstGeom prst="rect">
            <a:avLst/>
          </a:prstGeom>
        </p:spPr>
      </p:pic>
    </p:spTree>
    <p:extLst>
      <p:ext uri="{BB962C8B-B14F-4D97-AF65-F5344CB8AC3E}">
        <p14:creationId xmlns:p14="http://schemas.microsoft.com/office/powerpoint/2010/main" val="1133419773"/>
      </p:ext>
    </p:extLst>
  </p:cSld>
  <p:clrMapOvr>
    <a:masterClrMapping/>
  </p:clrMapOvr>
  <p:transition spd="med"/>
  <p:extLst>
    <p:ext uri="{6950BFC3-D8DA-4A85-94F7-54DA5524770B}">
      <p188:commentRel xmlns:p188="http://schemas.microsoft.com/office/powerpoint/2018/8/main" r:id="rId8"/>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custDataLst>
              <p:tags r:id="rId1"/>
            </p:custDataLst>
          </p:nvPr>
        </p:nvSpPr>
        <p:spPr>
          <a:xfrm>
            <a:off x="863601" y="403467"/>
            <a:ext cx="12360249" cy="2658895"/>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US" sz="6600" dirty="0">
                <a:solidFill>
                  <a:srgbClr val="FF0000"/>
                </a:solidFill>
              </a:rPr>
              <a:t>Matériel disponible via </a:t>
            </a:r>
            <a:r>
              <a:rPr lang="en-US" sz="6600" dirty="0" err="1">
                <a:solidFill>
                  <a:srgbClr val="FF0000"/>
                </a:solidFill>
              </a:rPr>
              <a:t>l’intranet</a:t>
            </a:r>
            <a:r>
              <a:rPr lang="en-US" sz="6600" dirty="0">
                <a:solidFill>
                  <a:srgbClr val="FF0000"/>
                </a:solidFill>
              </a:rPr>
              <a:t> de Walmart (Le Wire)</a:t>
            </a: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custDataLst>
              <p:tags r:id="rId2"/>
            </p:custDataLst>
          </p:nvPr>
        </p:nvSpPr>
        <p:spPr>
          <a:xfrm>
            <a:off x="863601" y="3015187"/>
            <a:ext cx="12259095" cy="9123895"/>
          </a:xfrm>
          <a:prstGeom prst="rect">
            <a:avLst/>
          </a:prstGeom>
        </p:spPr>
        <p:txBody>
          <a:bodyPr/>
          <a:lstStyle>
            <a:lvl1pPr algn="l" defTabSz="457200">
              <a:lnSpc>
                <a:spcPct val="110000"/>
              </a:lnSpc>
              <a:defRPr sz="3600"/>
            </a:lvl1pPr>
          </a:lstStyle>
          <a:p>
            <a:pPr marL="570865" indent="-570865" rtl="0" fontAlgn="base">
              <a:lnSpc>
                <a:spcPct val="200000"/>
              </a:lnSpc>
              <a:buFont typeface="Arial" panose="020B0604020202020204" pitchFamily="34" charset="0"/>
              <a:buChar char="•"/>
            </a:pPr>
            <a:r>
              <a:rPr lang="en-US" sz="4800" b="1" dirty="0" err="1"/>
              <a:t>Vidéo</a:t>
            </a:r>
            <a:r>
              <a:rPr lang="en-US" sz="4800" b="1" dirty="0"/>
              <a:t> de </a:t>
            </a:r>
            <a:r>
              <a:rPr lang="en-US" sz="4800" b="1" dirty="0" err="1"/>
              <a:t>campagne</a:t>
            </a:r>
            <a:r>
              <a:rPr lang="en-US" sz="4800" b="1" dirty="0"/>
              <a:t> </a:t>
            </a:r>
          </a:p>
          <a:p>
            <a:pPr marL="570865" indent="-570865" rtl="0" fontAlgn="base">
              <a:lnSpc>
                <a:spcPct val="200000"/>
              </a:lnSpc>
              <a:buFont typeface="Arial" panose="020B0604020202020204" pitchFamily="34" charset="0"/>
              <a:buChar char="•"/>
            </a:pPr>
            <a:r>
              <a:rPr lang="en-US" sz="4800" b="1" dirty="0"/>
              <a:t>Affiche </a:t>
            </a:r>
            <a:r>
              <a:rPr lang="en-US" sz="4800" b="1" dirty="0" err="1"/>
              <a:t>promotionnelle</a:t>
            </a:r>
            <a:r>
              <a:rPr lang="en-US" sz="4800" b="1" dirty="0"/>
              <a:t> modifiable </a:t>
            </a:r>
          </a:p>
          <a:p>
            <a:pPr marL="570865" indent="-570865" rtl="0" fontAlgn="base">
              <a:lnSpc>
                <a:spcPct val="200000"/>
              </a:lnSpc>
              <a:buFont typeface="Arial" panose="020B0604020202020204" pitchFamily="34" charset="0"/>
              <a:buChar char="•"/>
            </a:pPr>
            <a:r>
              <a:rPr lang="en-US" sz="4800" b="1" dirty="0" err="1"/>
              <a:t>Infolettres</a:t>
            </a:r>
            <a:r>
              <a:rPr lang="en-US" sz="4800" b="1" dirty="0"/>
              <a:t> de la </a:t>
            </a:r>
            <a:r>
              <a:rPr lang="en-US" sz="4800" b="1" dirty="0" err="1"/>
              <a:t>campagne</a:t>
            </a:r>
            <a:endParaRPr lang="en-US" dirty="0"/>
          </a:p>
        </p:txBody>
      </p:sp>
      <p:sp>
        <p:nvSpPr>
          <p:cNvPr id="132" name="Line"/>
          <p:cNvSpPr/>
          <p:nvPr>
            <p:custDataLst>
              <p:tags r:id="rId3"/>
            </p:custDataLst>
          </p:nvPr>
        </p:nvSpPr>
        <p:spPr>
          <a:xfrm flipV="1">
            <a:off x="863600" y="2677327"/>
            <a:ext cx="11931291" cy="28755"/>
          </a:xfrm>
          <a:prstGeom prst="line">
            <a:avLst/>
          </a:prstGeom>
          <a:ln w="63500">
            <a:solidFill>
              <a:srgbClr val="EE0000"/>
            </a:solidFill>
            <a:miter lim="400000"/>
          </a:ln>
        </p:spPr>
        <p:txBody>
          <a:bodyPr lIns="0" tIns="0" rIns="0" bIns="0" anchor="ctr"/>
          <a:lstStyle/>
          <a:p>
            <a:pPr defTabSz="825479">
              <a:defRPr sz="3200" b="0">
                <a:solidFill>
                  <a:srgbClr val="FFFFFF"/>
                </a:solidFill>
                <a:latin typeface="+mn-lt"/>
                <a:ea typeface="+mn-ea"/>
                <a:cs typeface="+mn-cs"/>
                <a:sym typeface="Helvetica Neue Medium"/>
              </a:defRPr>
            </a:pPr>
            <a:endParaRPr sz="3200" b="0">
              <a:solidFill>
                <a:srgbClr val="FFFFFF"/>
              </a:solidFill>
              <a:latin typeface="Helvetica Neue Medium"/>
              <a:sym typeface="Helvetica Neue Medium"/>
            </a:endParaRPr>
          </a:p>
        </p:txBody>
      </p:sp>
      <p:pic>
        <p:nvPicPr>
          <p:cNvPr id="4098" name="Picture 2">
            <a:extLst>
              <a:ext uri="{FF2B5EF4-FFF2-40B4-BE49-F238E27FC236}">
                <a16:creationId xmlns:a16="http://schemas.microsoft.com/office/drawing/2014/main" id="{8F1086CF-6794-3AFE-9FB2-B921F04A4CA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587175" y="297993"/>
            <a:ext cx="10378831" cy="13120014"/>
          </a:xfrm>
          <a:prstGeom prst="rect">
            <a:avLst/>
          </a:prstGeom>
          <a:noFill/>
          <a:extLst>
            <a:ext uri="{909E8E84-426E-40DD-AFC4-6F175D3DCCD1}">
              <a14:hiddenFill xmlns:a14="http://schemas.microsoft.com/office/drawing/2010/main">
                <a:solidFill>
                  <a:srgbClr val="FFFFFF"/>
                </a:solidFill>
              </a14:hiddenFill>
            </a:ext>
          </a:extLst>
        </p:spPr>
      </p:pic>
      <p:sp>
        <p:nvSpPr>
          <p:cNvPr id="2" name="Arrow: Right 12">
            <a:extLst>
              <a:ext uri="{FF2B5EF4-FFF2-40B4-BE49-F238E27FC236}">
                <a16:creationId xmlns:a16="http://schemas.microsoft.com/office/drawing/2014/main" id="{E5A7CFFD-C76B-F93C-5BAD-F5A3B1055655}"/>
              </a:ext>
            </a:extLst>
          </p:cNvPr>
          <p:cNvSpPr/>
          <p:nvPr>
            <p:custDataLst>
              <p:tags r:id="rId4"/>
            </p:custDataLst>
          </p:nvPr>
        </p:nvSpPr>
        <p:spPr>
          <a:xfrm>
            <a:off x="11552719" y="5226673"/>
            <a:ext cx="1242172" cy="447409"/>
          </a:xfrm>
          <a:prstGeom prst="rightArrow">
            <a:avLst/>
          </a:prstGeom>
          <a:solidFill>
            <a:schemeClr val="tx1">
              <a:lumMod val="50000"/>
              <a:lumOff val="5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825479"/>
            <a:endParaRPr lang="en-US" sz="3200" b="0">
              <a:solidFill>
                <a:srgbClr val="FFFFFF"/>
              </a:solidFill>
              <a:latin typeface="+mn-lt"/>
              <a:ea typeface="+mn-ea"/>
              <a:cs typeface="+mn-cs"/>
              <a:sym typeface="Helvetica Neue Medium"/>
            </a:endParaRPr>
          </a:p>
        </p:txBody>
      </p:sp>
    </p:spTree>
    <p:extLst>
      <p:ext uri="{BB962C8B-B14F-4D97-AF65-F5344CB8AC3E}">
        <p14:creationId xmlns:p14="http://schemas.microsoft.com/office/powerpoint/2010/main" val="3504020195"/>
      </p:ext>
    </p:extLst>
  </p:cSld>
  <p:clrMapOvr>
    <a:masterClrMapping/>
  </p:clrMapOvr>
  <p:transition spd="med"/>
  <p:extLst>
    <p:ext uri="{6950BFC3-D8DA-4A85-94F7-54DA5524770B}">
      <p188:commentRel xmlns:p188="http://schemas.microsoft.com/office/powerpoint/2018/8/main" r:id="rId7"/>
    </p:ext>
  </p:extLs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p:cNvSpPr/>
          <p:nvPr>
            <p:custDataLst>
              <p:tags r:id="rId1"/>
            </p:custDataLst>
          </p:nvPr>
        </p:nvSpPr>
        <p:spPr>
          <a:xfrm>
            <a:off x="0" y="-25400"/>
            <a:ext cx="24384000" cy="13766800"/>
          </a:xfrm>
          <a:prstGeom prst="rect">
            <a:avLst/>
          </a:prstGeom>
          <a:solidFill>
            <a:srgbClr val="EE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2" name="Break / Pause"/>
          <p:cNvSpPr txBox="1">
            <a:spLocks noGrp="1"/>
          </p:cNvSpPr>
          <p:nvPr>
            <p:ph type="subTitle" sz="quarter" idx="1"/>
            <p:custDataLst>
              <p:tags r:id="rId2"/>
            </p:custDataLst>
          </p:nvPr>
        </p:nvSpPr>
        <p:spPr>
          <a:xfrm>
            <a:off x="917678" y="6192896"/>
            <a:ext cx="22548644" cy="1655704"/>
          </a:xfrm>
          <a:prstGeom prst="rect">
            <a:avLst/>
          </a:prstGeom>
        </p:spPr>
        <p:txBody>
          <a:bodyPr/>
          <a:lstStyle>
            <a:lvl1pPr defTabSz="457200">
              <a:lnSpc>
                <a:spcPct val="90000"/>
              </a:lnSpc>
              <a:defRPr sz="10000" b="1">
                <a:solidFill>
                  <a:srgbClr val="FFFFFF"/>
                </a:solidFill>
              </a:defRPr>
            </a:lvl1pPr>
          </a:lstStyle>
          <a:p>
            <a:r>
              <a:rPr lang="en-US" dirty="0">
                <a:latin typeface="Arial"/>
                <a:cs typeface="Arial"/>
              </a:rPr>
              <a:t>Votre implication fait </a:t>
            </a:r>
            <a:r>
              <a:rPr lang="en-US" dirty="0" err="1">
                <a:latin typeface="Arial"/>
                <a:cs typeface="Arial"/>
              </a:rPr>
              <a:t>une</a:t>
            </a:r>
            <a:r>
              <a:rPr lang="en-US" dirty="0">
                <a:latin typeface="Arial"/>
                <a:cs typeface="Arial"/>
              </a:rPr>
              <a:t> </a:t>
            </a:r>
            <a:r>
              <a:rPr lang="en-US" dirty="0" err="1">
                <a:latin typeface="Arial"/>
                <a:cs typeface="Arial"/>
              </a:rPr>
              <a:t>différence</a:t>
            </a:r>
            <a:r>
              <a:rPr lang="en-US" dirty="0">
                <a:latin typeface="Arial"/>
                <a:cs typeface="Arial"/>
              </a:rPr>
              <a:t>!</a:t>
            </a:r>
            <a:endParaRPr lang="en-US" dirty="0">
              <a:latin typeface="Arial" panose="020B0604020202020204" pitchFamily="34" charset="0"/>
              <a:cs typeface="Arial" panose="020B0604020202020204" pitchFamily="34" charset="0"/>
            </a:endParaRPr>
          </a:p>
        </p:txBody>
      </p:sp>
      <p:pic>
        <p:nvPicPr>
          <p:cNvPr id="2" name="walmartlockup-FA_WM CRC BI.png" descr="walmartlockup-FA_WM CRC BI.png">
            <a:extLst>
              <a:ext uri="{FF2B5EF4-FFF2-40B4-BE49-F238E27FC236}">
                <a16:creationId xmlns:a16="http://schemas.microsoft.com/office/drawing/2014/main" id="{8A88D0CE-1399-76CE-276C-23B68F9E7996}"/>
              </a:ext>
            </a:extLst>
          </p:cNvPr>
          <p:cNvPicPr>
            <a:picLocks noChangeAspect="1"/>
          </p:cNvPicPr>
          <p:nvPr>
            <p:custDataLst>
              <p:tags r:id="rId3"/>
            </p:custDataLst>
          </p:nvPr>
        </p:nvPicPr>
        <p:blipFill>
          <a:blip r:embed="rId6"/>
          <a:stretch>
            <a:fillRect/>
          </a:stretch>
        </p:blipFill>
        <p:spPr>
          <a:xfrm>
            <a:off x="9709542" y="12243136"/>
            <a:ext cx="5574515" cy="1142327"/>
          </a:xfrm>
          <a:prstGeom prst="rect">
            <a:avLst/>
          </a:prstGeom>
        </p:spPr>
      </p:pic>
    </p:spTree>
    <p:extLst>
      <p:ext uri="{BB962C8B-B14F-4D97-AF65-F5344CB8AC3E}">
        <p14:creationId xmlns:p14="http://schemas.microsoft.com/office/powerpoint/2010/main" val="3180833281"/>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A597D97-203B-498B-95D3-E90DC961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1"/>
            </p:custDataLst>
            <p:extLst>
              <p:ext uri="{386F3935-93C4-4BCD-93E2-E3B085C9AB24}">
                <p16:designElem xmlns:p16="http://schemas.microsoft.com/office/powerpoint/2015/main" val="1"/>
              </p:ext>
            </p:extLst>
          </p:nvPr>
        </p:nvSpPr>
        <p:spPr>
          <a:xfrm>
            <a:off x="0" y="0"/>
            <a:ext cx="24377904" cy="13716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Freeform: Shape 23">
            <a:extLst>
              <a:ext uri="{FF2B5EF4-FFF2-40B4-BE49-F238E27FC236}">
                <a16:creationId xmlns:a16="http://schemas.microsoft.com/office/drawing/2014/main" id="{6A6EF10E-DF41-4BD3-8EB4-6F646531DC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custDataLst>
              <p:tags r:id="rId2"/>
            </p:custDataLst>
            <p:extLst>
              <p:ext uri="{386F3935-93C4-4BCD-93E2-E3B085C9AB24}">
                <p16:designElem xmlns:p16="http://schemas.microsoft.com/office/powerpoint/2015/main" val="1"/>
              </p:ext>
            </p:extLst>
          </p:nvPr>
        </p:nvSpPr>
        <p:spPr>
          <a:xfrm>
            <a:off x="0" y="0"/>
            <a:ext cx="12488544" cy="13716000"/>
          </a:xfrm>
          <a:custGeom>
            <a:avLst/>
            <a:gdLst>
              <a:gd name="connsiteX0" fmla="*/ 0 w 6244272"/>
              <a:gd name="connsiteY0" fmla="*/ 0 h 6858000"/>
              <a:gd name="connsiteX1" fmla="*/ 732568 w 6244272"/>
              <a:gd name="connsiteY1" fmla="*/ 0 h 6858000"/>
              <a:gd name="connsiteX2" fmla="*/ 947849 w 6244272"/>
              <a:gd name="connsiteY2" fmla="*/ 0 h 6858000"/>
              <a:gd name="connsiteX3" fmla="*/ 1823619 w 6244272"/>
              <a:gd name="connsiteY3" fmla="*/ 0 h 6858000"/>
              <a:gd name="connsiteX4" fmla="*/ 5235673 w 6244272"/>
              <a:gd name="connsiteY4" fmla="*/ 0 h 6858000"/>
              <a:gd name="connsiteX5" fmla="*/ 4933297 w 6244272"/>
              <a:gd name="connsiteY5" fmla="*/ 110269 h 6858000"/>
              <a:gd name="connsiteX6" fmla="*/ 4976910 w 6244272"/>
              <a:gd name="connsiteY6" fmla="*/ 135168 h 6858000"/>
              <a:gd name="connsiteX7" fmla="*/ 5238580 w 6244272"/>
              <a:gd name="connsiteY7" fmla="*/ 71141 h 6858000"/>
              <a:gd name="connsiteX8" fmla="*/ 5290914 w 6244272"/>
              <a:gd name="connsiteY8" fmla="*/ 88927 h 6858000"/>
              <a:gd name="connsiteX9" fmla="*/ 5264747 w 6244272"/>
              <a:gd name="connsiteY9" fmla="*/ 163625 h 6858000"/>
              <a:gd name="connsiteX10" fmla="*/ 5151357 w 6244272"/>
              <a:gd name="connsiteY10" fmla="*/ 192082 h 6858000"/>
              <a:gd name="connsiteX11" fmla="*/ 4974002 w 6244272"/>
              <a:gd name="connsiteY11" fmla="*/ 373491 h 6858000"/>
              <a:gd name="connsiteX12" fmla="*/ 5241488 w 6244272"/>
              <a:gd name="connsiteY12" fmla="*/ 352148 h 6858000"/>
              <a:gd name="connsiteX13" fmla="*/ 5288007 w 6244272"/>
              <a:gd name="connsiteY13" fmla="*/ 394834 h 6858000"/>
              <a:gd name="connsiteX14" fmla="*/ 5305452 w 6244272"/>
              <a:gd name="connsiteY14" fmla="*/ 451747 h 6858000"/>
              <a:gd name="connsiteX15" fmla="*/ 5383953 w 6244272"/>
              <a:gd name="connsiteY15" fmla="*/ 359262 h 6858000"/>
              <a:gd name="connsiteX16" fmla="*/ 5450825 w 6244272"/>
              <a:gd name="connsiteY16" fmla="*/ 334364 h 6858000"/>
              <a:gd name="connsiteX17" fmla="*/ 5471177 w 6244272"/>
              <a:gd name="connsiteY17" fmla="*/ 416176 h 6858000"/>
              <a:gd name="connsiteX18" fmla="*/ 5410121 w 6244272"/>
              <a:gd name="connsiteY18" fmla="*/ 505101 h 6858000"/>
              <a:gd name="connsiteX19" fmla="*/ 5247303 w 6244272"/>
              <a:gd name="connsiteY19" fmla="*/ 558458 h 6858000"/>
              <a:gd name="connsiteX20" fmla="*/ 5421750 w 6244272"/>
              <a:gd name="connsiteY20" fmla="*/ 558458 h 6858000"/>
              <a:gd name="connsiteX21" fmla="*/ 5622364 w 6244272"/>
              <a:gd name="connsiteY21" fmla="*/ 522887 h 6858000"/>
              <a:gd name="connsiteX22" fmla="*/ 5834608 w 6244272"/>
              <a:gd name="connsiteY22" fmla="*/ 533558 h 6858000"/>
              <a:gd name="connsiteX23" fmla="*/ 6035223 w 6244272"/>
              <a:gd name="connsiteY23" fmla="*/ 462417 h 6858000"/>
              <a:gd name="connsiteX24" fmla="*/ 6238745 w 6244272"/>
              <a:gd name="connsiteY24" fmla="*/ 465975 h 6858000"/>
              <a:gd name="connsiteX25" fmla="*/ 5337434 w 6244272"/>
              <a:gd name="connsiteY25" fmla="*/ 910606 h 6858000"/>
              <a:gd name="connsiteX26" fmla="*/ 5381046 w 6244272"/>
              <a:gd name="connsiteY26" fmla="*/ 921277 h 6858000"/>
              <a:gd name="connsiteX27" fmla="*/ 5439195 w 6244272"/>
              <a:gd name="connsiteY27" fmla="*/ 949734 h 6858000"/>
              <a:gd name="connsiteX28" fmla="*/ 5395583 w 6244272"/>
              <a:gd name="connsiteY28" fmla="*/ 1006647 h 6858000"/>
              <a:gd name="connsiteX29" fmla="*/ 5160079 w 6244272"/>
              <a:gd name="connsiteY29" fmla="*/ 1113358 h 6858000"/>
              <a:gd name="connsiteX30" fmla="*/ 5101930 w 6244272"/>
              <a:gd name="connsiteY30" fmla="*/ 1220069 h 6858000"/>
              <a:gd name="connsiteX31" fmla="*/ 5174617 w 6244272"/>
              <a:gd name="connsiteY31" fmla="*/ 1209399 h 6858000"/>
              <a:gd name="connsiteX32" fmla="*/ 5238580 w 6244272"/>
              <a:gd name="connsiteY32" fmla="*/ 1230741 h 6858000"/>
              <a:gd name="connsiteX33" fmla="*/ 5212414 w 6244272"/>
              <a:gd name="connsiteY33" fmla="*/ 1365909 h 6858000"/>
              <a:gd name="connsiteX34" fmla="*/ 4878056 w 6244272"/>
              <a:gd name="connsiteY34" fmla="*/ 1540204 h 6858000"/>
              <a:gd name="connsiteX35" fmla="*/ 4848982 w 6244272"/>
              <a:gd name="connsiteY35" fmla="*/ 1597117 h 6858000"/>
              <a:gd name="connsiteX36" fmla="*/ 4889686 w 6244272"/>
              <a:gd name="connsiteY36" fmla="*/ 1636245 h 6858000"/>
              <a:gd name="connsiteX37" fmla="*/ 4997261 w 6244272"/>
              <a:gd name="connsiteY37" fmla="*/ 1657587 h 6858000"/>
              <a:gd name="connsiteX38" fmla="*/ 4846074 w 6244272"/>
              <a:gd name="connsiteY38" fmla="*/ 1849668 h 6858000"/>
              <a:gd name="connsiteX39" fmla="*/ 4790832 w 6244272"/>
              <a:gd name="connsiteY39" fmla="*/ 1903025 h 6858000"/>
              <a:gd name="connsiteX40" fmla="*/ 4694886 w 6244272"/>
              <a:gd name="connsiteY40" fmla="*/ 1984836 h 6858000"/>
              <a:gd name="connsiteX41" fmla="*/ 4694886 w 6244272"/>
              <a:gd name="connsiteY41" fmla="*/ 2013292 h 6858000"/>
              <a:gd name="connsiteX42" fmla="*/ 4822814 w 6244272"/>
              <a:gd name="connsiteY42" fmla="*/ 2102219 h 6858000"/>
              <a:gd name="connsiteX43" fmla="*/ 5055411 w 6244272"/>
              <a:gd name="connsiteY43" fmla="*/ 2077320 h 6858000"/>
              <a:gd name="connsiteX44" fmla="*/ 4712331 w 6244272"/>
              <a:gd name="connsiteY44" fmla="*/ 2208931 h 6858000"/>
              <a:gd name="connsiteX45" fmla="*/ 5822979 w 6244272"/>
              <a:gd name="connsiteY45" fmla="*/ 1892353 h 6858000"/>
              <a:gd name="connsiteX46" fmla="*/ 5753200 w 6244272"/>
              <a:gd name="connsiteY46" fmla="*/ 1974165 h 6858000"/>
              <a:gd name="connsiteX47" fmla="*/ 5363601 w 6244272"/>
              <a:gd name="connsiteY47" fmla="*/ 2191146 h 6858000"/>
              <a:gd name="connsiteX48" fmla="*/ 5253118 w 6244272"/>
              <a:gd name="connsiteY48" fmla="*/ 2326314 h 6858000"/>
              <a:gd name="connsiteX49" fmla="*/ 5136819 w 6244272"/>
              <a:gd name="connsiteY49" fmla="*/ 2401012 h 6858000"/>
              <a:gd name="connsiteX50" fmla="*/ 4974002 w 6244272"/>
              <a:gd name="connsiteY50" fmla="*/ 2401012 h 6858000"/>
              <a:gd name="connsiteX51" fmla="*/ 4857704 w 6244272"/>
              <a:gd name="connsiteY51" fmla="*/ 2518395 h 6858000"/>
              <a:gd name="connsiteX52" fmla="*/ 4976910 w 6244272"/>
              <a:gd name="connsiteY52" fmla="*/ 2543294 h 6858000"/>
              <a:gd name="connsiteX53" fmla="*/ 5116467 w 6244272"/>
              <a:gd name="connsiteY53" fmla="*/ 2525509 h 6858000"/>
              <a:gd name="connsiteX54" fmla="*/ 5273470 w 6244272"/>
              <a:gd name="connsiteY54" fmla="*/ 2564636 h 6858000"/>
              <a:gd name="connsiteX55" fmla="*/ 5418843 w 6244272"/>
              <a:gd name="connsiteY55" fmla="*/ 2532623 h 6858000"/>
              <a:gd name="connsiteX56" fmla="*/ 5593290 w 6244272"/>
              <a:gd name="connsiteY56" fmla="*/ 2553965 h 6858000"/>
              <a:gd name="connsiteX57" fmla="*/ 5648532 w 6244272"/>
              <a:gd name="connsiteY57" fmla="*/ 2692689 h 6858000"/>
              <a:gd name="connsiteX58" fmla="*/ 5665976 w 6244272"/>
              <a:gd name="connsiteY58" fmla="*/ 2703362 h 6858000"/>
              <a:gd name="connsiteX59" fmla="*/ 5988704 w 6244272"/>
              <a:gd name="connsiteY59" fmla="*/ 2923898 h 6858000"/>
              <a:gd name="connsiteX60" fmla="*/ 6078835 w 6244272"/>
              <a:gd name="connsiteY60" fmla="*/ 2941684 h 6858000"/>
              <a:gd name="connsiteX61" fmla="*/ 5546771 w 6244272"/>
              <a:gd name="connsiteY61" fmla="*/ 3329402 h 6858000"/>
              <a:gd name="connsiteX62" fmla="*/ 5904388 w 6244272"/>
              <a:gd name="connsiteY62" fmla="*/ 3229805 h 6858000"/>
              <a:gd name="connsiteX63" fmla="*/ 5953814 w 6244272"/>
              <a:gd name="connsiteY63" fmla="*/ 3393429 h 6858000"/>
              <a:gd name="connsiteX64" fmla="*/ 5785182 w 6244272"/>
              <a:gd name="connsiteY64" fmla="*/ 3539269 h 6858000"/>
              <a:gd name="connsiteX65" fmla="*/ 5724125 w 6244272"/>
              <a:gd name="connsiteY65" fmla="*/ 3827390 h 6858000"/>
              <a:gd name="connsiteX66" fmla="*/ 5753200 w 6244272"/>
              <a:gd name="connsiteY66" fmla="*/ 4090612 h 6858000"/>
              <a:gd name="connsiteX67" fmla="*/ 5825886 w 6244272"/>
              <a:gd name="connsiteY67" fmla="*/ 4172424 h 6858000"/>
              <a:gd name="connsiteX68" fmla="*/ 5930554 w 6244272"/>
              <a:gd name="connsiteY68" fmla="*/ 4321821 h 6858000"/>
              <a:gd name="connsiteX69" fmla="*/ 5994519 w 6244272"/>
              <a:gd name="connsiteY69" fmla="*/ 4414305 h 6858000"/>
              <a:gd name="connsiteX70" fmla="*/ 6218393 w 6244272"/>
              <a:gd name="connsiteY70" fmla="*/ 4378734 h 6858000"/>
              <a:gd name="connsiteX71" fmla="*/ 5918925 w 6244272"/>
              <a:gd name="connsiteY71" fmla="*/ 4613499 h 6858000"/>
              <a:gd name="connsiteX72" fmla="*/ 6160243 w 6244272"/>
              <a:gd name="connsiteY72" fmla="*/ 4585042 h 6858000"/>
              <a:gd name="connsiteX73" fmla="*/ 6238745 w 6244272"/>
              <a:gd name="connsiteY73" fmla="*/ 4602828 h 6858000"/>
              <a:gd name="connsiteX74" fmla="*/ 6195133 w 6244272"/>
              <a:gd name="connsiteY74" fmla="*/ 4677526 h 6858000"/>
              <a:gd name="connsiteX75" fmla="*/ 6017778 w 6244272"/>
              <a:gd name="connsiteY75" fmla="*/ 4805580 h 6858000"/>
              <a:gd name="connsiteX76" fmla="*/ 5651439 w 6244272"/>
              <a:gd name="connsiteY76" fmla="*/ 5154171 h 6858000"/>
              <a:gd name="connsiteX77" fmla="*/ 6006149 w 6244272"/>
              <a:gd name="connsiteY77" fmla="*/ 4994104 h 6858000"/>
              <a:gd name="connsiteX78" fmla="*/ 5633994 w 6244272"/>
              <a:gd name="connsiteY78" fmla="*/ 5353367 h 6858000"/>
              <a:gd name="connsiteX79" fmla="*/ 5552586 w 6244272"/>
              <a:gd name="connsiteY79" fmla="*/ 5474306 h 6858000"/>
              <a:gd name="connsiteX80" fmla="*/ 5383953 w 6244272"/>
              <a:gd name="connsiteY80" fmla="*/ 5769542 h 6858000"/>
              <a:gd name="connsiteX81" fmla="*/ 5392675 w 6244272"/>
              <a:gd name="connsiteY81" fmla="*/ 5801555 h 6858000"/>
              <a:gd name="connsiteX82" fmla="*/ 5584568 w 6244272"/>
              <a:gd name="connsiteY82" fmla="*/ 5755314 h 6858000"/>
              <a:gd name="connsiteX83" fmla="*/ 5334526 w 6244272"/>
              <a:gd name="connsiteY83" fmla="*/ 6004307 h 6858000"/>
              <a:gd name="connsiteX84" fmla="*/ 5075763 w 6244272"/>
              <a:gd name="connsiteY84" fmla="*/ 6196388 h 6858000"/>
              <a:gd name="connsiteX85" fmla="*/ 5258933 w 6244272"/>
              <a:gd name="connsiteY85" fmla="*/ 6167932 h 6858000"/>
              <a:gd name="connsiteX86" fmla="*/ 5511881 w 6244272"/>
              <a:gd name="connsiteY86" fmla="*/ 6057663 h 6858000"/>
              <a:gd name="connsiteX87" fmla="*/ 5599105 w 6244272"/>
              <a:gd name="connsiteY87" fmla="*/ 6100347 h 6858000"/>
              <a:gd name="connsiteX88" fmla="*/ 5360693 w 6244272"/>
              <a:gd name="connsiteY88" fmla="*/ 6281757 h 6858000"/>
              <a:gd name="connsiteX89" fmla="*/ 5224043 w 6244272"/>
              <a:gd name="connsiteY89" fmla="*/ 6367127 h 6858000"/>
              <a:gd name="connsiteX90" fmla="*/ 5168801 w 6244272"/>
              <a:gd name="connsiteY90" fmla="*/ 6431153 h 6858000"/>
              <a:gd name="connsiteX91" fmla="*/ 5011799 w 6244272"/>
              <a:gd name="connsiteY91" fmla="*/ 6658805 h 6858000"/>
              <a:gd name="connsiteX92" fmla="*/ 4651275 w 6244272"/>
              <a:gd name="connsiteY92" fmla="*/ 6858000 h 6858000"/>
              <a:gd name="connsiteX93" fmla="*/ 1823619 w 6244272"/>
              <a:gd name="connsiteY93" fmla="*/ 6858000 h 6858000"/>
              <a:gd name="connsiteX94" fmla="*/ 947849 w 6244272"/>
              <a:gd name="connsiteY94" fmla="*/ 6858000 h 6858000"/>
              <a:gd name="connsiteX95" fmla="*/ 732568 w 6244272"/>
              <a:gd name="connsiteY95" fmla="*/ 6858000 h 6858000"/>
              <a:gd name="connsiteX96" fmla="*/ 0 w 6244272"/>
              <a:gd name="connsiteY9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244272" h="6858000">
                <a:moveTo>
                  <a:pt x="0" y="0"/>
                </a:moveTo>
                <a:lnTo>
                  <a:pt x="732568" y="0"/>
                </a:lnTo>
                <a:lnTo>
                  <a:pt x="947849" y="0"/>
                </a:lnTo>
                <a:lnTo>
                  <a:pt x="1823619" y="0"/>
                </a:lnTo>
                <a:lnTo>
                  <a:pt x="5235673" y="0"/>
                </a:lnTo>
                <a:cubicBezTo>
                  <a:pt x="5133912" y="35571"/>
                  <a:pt x="5035058" y="78255"/>
                  <a:pt x="4933297" y="110269"/>
                </a:cubicBezTo>
                <a:cubicBezTo>
                  <a:pt x="4947835" y="145839"/>
                  <a:pt x="4962372" y="138725"/>
                  <a:pt x="4976910" y="135168"/>
                </a:cubicBezTo>
                <a:cubicBezTo>
                  <a:pt x="5064133" y="120941"/>
                  <a:pt x="5154264" y="110269"/>
                  <a:pt x="5238580" y="71141"/>
                </a:cubicBezTo>
                <a:cubicBezTo>
                  <a:pt x="5258933" y="64027"/>
                  <a:pt x="5282192" y="64027"/>
                  <a:pt x="5290914" y="88927"/>
                </a:cubicBezTo>
                <a:cubicBezTo>
                  <a:pt x="5305452" y="124497"/>
                  <a:pt x="5285100" y="145839"/>
                  <a:pt x="5264747" y="163625"/>
                </a:cubicBezTo>
                <a:cubicBezTo>
                  <a:pt x="5229858" y="195638"/>
                  <a:pt x="5189154" y="188525"/>
                  <a:pt x="5151357" y="192082"/>
                </a:cubicBezTo>
                <a:cubicBezTo>
                  <a:pt x="5046689" y="209867"/>
                  <a:pt x="4997261" y="259665"/>
                  <a:pt x="4974002" y="373491"/>
                </a:cubicBezTo>
                <a:cubicBezTo>
                  <a:pt x="5064133" y="327250"/>
                  <a:pt x="5154264" y="384162"/>
                  <a:pt x="5241488" y="352148"/>
                </a:cubicBezTo>
                <a:cubicBezTo>
                  <a:pt x="5264747" y="345034"/>
                  <a:pt x="5299637" y="355706"/>
                  <a:pt x="5288007" y="394834"/>
                </a:cubicBezTo>
                <a:cubicBezTo>
                  <a:pt x="5276378" y="430405"/>
                  <a:pt x="5238580" y="458860"/>
                  <a:pt x="5305452" y="451747"/>
                </a:cubicBezTo>
                <a:cubicBezTo>
                  <a:pt x="5354879" y="448189"/>
                  <a:pt x="5369416" y="405504"/>
                  <a:pt x="5383953" y="359262"/>
                </a:cubicBezTo>
                <a:cubicBezTo>
                  <a:pt x="5395583" y="334364"/>
                  <a:pt x="5427565" y="320135"/>
                  <a:pt x="5450825" y="334364"/>
                </a:cubicBezTo>
                <a:cubicBezTo>
                  <a:pt x="5479899" y="348592"/>
                  <a:pt x="5471177" y="387720"/>
                  <a:pt x="5471177" y="416176"/>
                </a:cubicBezTo>
                <a:cubicBezTo>
                  <a:pt x="5474085" y="469532"/>
                  <a:pt x="5450825" y="494431"/>
                  <a:pt x="5410121" y="505101"/>
                </a:cubicBezTo>
                <a:cubicBezTo>
                  <a:pt x="5360693" y="519330"/>
                  <a:pt x="5311267" y="537116"/>
                  <a:pt x="5247303" y="558458"/>
                </a:cubicBezTo>
                <a:cubicBezTo>
                  <a:pt x="5317082" y="594028"/>
                  <a:pt x="5369416" y="586915"/>
                  <a:pt x="5421750" y="558458"/>
                </a:cubicBezTo>
                <a:cubicBezTo>
                  <a:pt x="5485714" y="526444"/>
                  <a:pt x="5570030" y="483759"/>
                  <a:pt x="5622364" y="522887"/>
                </a:cubicBezTo>
                <a:cubicBezTo>
                  <a:pt x="5700865" y="579800"/>
                  <a:pt x="5764829" y="544229"/>
                  <a:pt x="5834608" y="533558"/>
                </a:cubicBezTo>
                <a:cubicBezTo>
                  <a:pt x="5979982" y="512216"/>
                  <a:pt x="5889850" y="480203"/>
                  <a:pt x="6035223" y="462417"/>
                </a:cubicBezTo>
                <a:cubicBezTo>
                  <a:pt x="6093372" y="455303"/>
                  <a:pt x="6154429" y="426847"/>
                  <a:pt x="6238745" y="465975"/>
                </a:cubicBezTo>
                <a:cubicBezTo>
                  <a:pt x="5857868" y="672284"/>
                  <a:pt x="5677606" y="658055"/>
                  <a:pt x="5337434" y="910606"/>
                </a:cubicBezTo>
                <a:cubicBezTo>
                  <a:pt x="5351971" y="935506"/>
                  <a:pt x="5366508" y="924835"/>
                  <a:pt x="5381046" y="921277"/>
                </a:cubicBezTo>
                <a:cubicBezTo>
                  <a:pt x="5404305" y="917720"/>
                  <a:pt x="5433380" y="903491"/>
                  <a:pt x="5439195" y="949734"/>
                </a:cubicBezTo>
                <a:cubicBezTo>
                  <a:pt x="5442103" y="985305"/>
                  <a:pt x="5424657" y="1003089"/>
                  <a:pt x="5395583" y="1006647"/>
                </a:cubicBezTo>
                <a:cubicBezTo>
                  <a:pt x="5311267" y="1020875"/>
                  <a:pt x="5235673" y="1070674"/>
                  <a:pt x="5160079" y="1113358"/>
                </a:cubicBezTo>
                <a:cubicBezTo>
                  <a:pt x="5125190" y="1131144"/>
                  <a:pt x="5087393" y="1156043"/>
                  <a:pt x="5101930" y="1220069"/>
                </a:cubicBezTo>
                <a:cubicBezTo>
                  <a:pt x="5131004" y="1237855"/>
                  <a:pt x="5151357" y="1212955"/>
                  <a:pt x="5174617" y="1209399"/>
                </a:cubicBezTo>
                <a:cubicBezTo>
                  <a:pt x="5197876" y="1205842"/>
                  <a:pt x="5253118" y="1220069"/>
                  <a:pt x="5238580" y="1230741"/>
                </a:cubicBezTo>
                <a:cubicBezTo>
                  <a:pt x="5171709" y="1269868"/>
                  <a:pt x="5293822" y="1365909"/>
                  <a:pt x="5212414" y="1365909"/>
                </a:cubicBezTo>
                <a:cubicBezTo>
                  <a:pt x="5078671" y="1365909"/>
                  <a:pt x="5005984" y="1536647"/>
                  <a:pt x="4878056" y="1540204"/>
                </a:cubicBezTo>
                <a:cubicBezTo>
                  <a:pt x="4857704" y="1540204"/>
                  <a:pt x="4848982" y="1572219"/>
                  <a:pt x="4848982" y="1597117"/>
                </a:cubicBezTo>
                <a:cubicBezTo>
                  <a:pt x="4848982" y="1629132"/>
                  <a:pt x="4869333" y="1632688"/>
                  <a:pt x="4889686" y="1636245"/>
                </a:cubicBezTo>
                <a:cubicBezTo>
                  <a:pt x="4921668" y="1639802"/>
                  <a:pt x="4956557" y="1597117"/>
                  <a:pt x="4997261" y="1657587"/>
                </a:cubicBezTo>
                <a:cubicBezTo>
                  <a:pt x="4921668" y="1693158"/>
                  <a:pt x="4843167" y="1728729"/>
                  <a:pt x="4846074" y="1849668"/>
                </a:cubicBezTo>
                <a:cubicBezTo>
                  <a:pt x="4846074" y="1881683"/>
                  <a:pt x="4814092" y="1895910"/>
                  <a:pt x="4790832" y="1903025"/>
                </a:cubicBezTo>
                <a:cubicBezTo>
                  <a:pt x="4750128" y="1917252"/>
                  <a:pt x="4718146" y="1938595"/>
                  <a:pt x="4694886" y="1984836"/>
                </a:cubicBezTo>
                <a:cubicBezTo>
                  <a:pt x="4694886" y="1995507"/>
                  <a:pt x="4694886" y="2002622"/>
                  <a:pt x="4694886" y="2013292"/>
                </a:cubicBezTo>
                <a:cubicBezTo>
                  <a:pt x="4700701" y="2123562"/>
                  <a:pt x="4758850" y="2120004"/>
                  <a:pt x="4822814" y="2102219"/>
                </a:cubicBezTo>
                <a:cubicBezTo>
                  <a:pt x="4898408" y="2080877"/>
                  <a:pt x="4974002" y="2038192"/>
                  <a:pt x="5055411" y="2077320"/>
                </a:cubicBezTo>
                <a:cubicBezTo>
                  <a:pt x="4942020" y="2130676"/>
                  <a:pt x="4817000" y="2134233"/>
                  <a:pt x="4712331" y="2208931"/>
                </a:cubicBezTo>
                <a:cubicBezTo>
                  <a:pt x="5101930" y="2223159"/>
                  <a:pt x="5445010" y="1984836"/>
                  <a:pt x="5822979" y="1892353"/>
                </a:cubicBezTo>
                <a:cubicBezTo>
                  <a:pt x="5811349" y="1952823"/>
                  <a:pt x="5779367" y="1967051"/>
                  <a:pt x="5753200" y="1974165"/>
                </a:cubicBezTo>
                <a:cubicBezTo>
                  <a:pt x="5613642" y="2020407"/>
                  <a:pt x="5491529" y="2112891"/>
                  <a:pt x="5363601" y="2191146"/>
                </a:cubicBezTo>
                <a:cubicBezTo>
                  <a:pt x="5311267" y="2223159"/>
                  <a:pt x="5273470" y="2258731"/>
                  <a:pt x="5253118" y="2326314"/>
                </a:cubicBezTo>
                <a:cubicBezTo>
                  <a:pt x="5235673" y="2390340"/>
                  <a:pt x="5200783" y="2418796"/>
                  <a:pt x="5136819" y="2401012"/>
                </a:cubicBezTo>
                <a:cubicBezTo>
                  <a:pt x="5084485" y="2386784"/>
                  <a:pt x="5029243" y="2393898"/>
                  <a:pt x="4974002" y="2401012"/>
                </a:cubicBezTo>
                <a:cubicBezTo>
                  <a:pt x="4912946" y="2408126"/>
                  <a:pt x="4843167" y="2479267"/>
                  <a:pt x="4857704" y="2518395"/>
                </a:cubicBezTo>
                <a:cubicBezTo>
                  <a:pt x="4886778" y="2582422"/>
                  <a:pt x="4936205" y="2550408"/>
                  <a:pt x="4976910" y="2543294"/>
                </a:cubicBezTo>
                <a:cubicBezTo>
                  <a:pt x="5026336" y="2536181"/>
                  <a:pt x="5116467" y="2518395"/>
                  <a:pt x="5116467" y="2525509"/>
                </a:cubicBezTo>
                <a:cubicBezTo>
                  <a:pt x="5148450" y="2685576"/>
                  <a:pt x="5221136" y="2564636"/>
                  <a:pt x="5273470" y="2564636"/>
                </a:cubicBezTo>
                <a:cubicBezTo>
                  <a:pt x="5322897" y="2564636"/>
                  <a:pt x="5372323" y="2546851"/>
                  <a:pt x="5418843" y="2532623"/>
                </a:cubicBezTo>
                <a:cubicBezTo>
                  <a:pt x="5479899" y="2514837"/>
                  <a:pt x="5535140" y="2546851"/>
                  <a:pt x="5593290" y="2553965"/>
                </a:cubicBezTo>
                <a:cubicBezTo>
                  <a:pt x="5645624" y="2561080"/>
                  <a:pt x="5616550" y="2653563"/>
                  <a:pt x="5648532" y="2692689"/>
                </a:cubicBezTo>
                <a:cubicBezTo>
                  <a:pt x="5654346" y="2703362"/>
                  <a:pt x="5660161" y="2703362"/>
                  <a:pt x="5665976" y="2703362"/>
                </a:cubicBezTo>
                <a:cubicBezTo>
                  <a:pt x="5683421" y="2980812"/>
                  <a:pt x="5988704" y="2913227"/>
                  <a:pt x="5988704" y="2923898"/>
                </a:cubicBezTo>
                <a:cubicBezTo>
                  <a:pt x="6014871" y="2941684"/>
                  <a:pt x="6046853" y="2899000"/>
                  <a:pt x="6078835" y="2941684"/>
                </a:cubicBezTo>
                <a:cubicBezTo>
                  <a:pt x="5942185" y="3137322"/>
                  <a:pt x="5732847" y="3183563"/>
                  <a:pt x="5546771" y="3329402"/>
                </a:cubicBezTo>
                <a:cubicBezTo>
                  <a:pt x="5700865" y="3379202"/>
                  <a:pt x="5790997" y="3208463"/>
                  <a:pt x="5904388" y="3229805"/>
                </a:cubicBezTo>
                <a:cubicBezTo>
                  <a:pt x="5959629" y="3283162"/>
                  <a:pt x="5793904" y="3368530"/>
                  <a:pt x="5953814" y="3393429"/>
                </a:cubicBezTo>
                <a:cubicBezTo>
                  <a:pt x="5884036" y="3439672"/>
                  <a:pt x="5834608" y="3485914"/>
                  <a:pt x="5785182" y="3539269"/>
                </a:cubicBezTo>
                <a:cubicBezTo>
                  <a:pt x="5700865" y="3635309"/>
                  <a:pt x="5683421" y="3699337"/>
                  <a:pt x="5724125" y="3827390"/>
                </a:cubicBezTo>
                <a:cubicBezTo>
                  <a:pt x="5750293" y="3912759"/>
                  <a:pt x="5788089" y="3991015"/>
                  <a:pt x="5753200" y="4090612"/>
                </a:cubicBezTo>
                <a:cubicBezTo>
                  <a:pt x="5729940" y="4158196"/>
                  <a:pt x="5738663" y="4204438"/>
                  <a:pt x="5825886" y="4172424"/>
                </a:cubicBezTo>
                <a:cubicBezTo>
                  <a:pt x="5918925" y="4140411"/>
                  <a:pt x="5953814" y="4200882"/>
                  <a:pt x="5930554" y="4321821"/>
                </a:cubicBezTo>
                <a:cubicBezTo>
                  <a:pt x="5916018" y="4400076"/>
                  <a:pt x="5930554" y="4424975"/>
                  <a:pt x="5994519" y="4414305"/>
                </a:cubicBezTo>
                <a:cubicBezTo>
                  <a:pt x="6064297" y="4403633"/>
                  <a:pt x="6131169" y="4353835"/>
                  <a:pt x="6218393" y="4378734"/>
                </a:cubicBezTo>
                <a:cubicBezTo>
                  <a:pt x="6148614" y="4521016"/>
                  <a:pt x="6000333" y="4478331"/>
                  <a:pt x="5918925" y="4613499"/>
                </a:cubicBezTo>
                <a:cubicBezTo>
                  <a:pt x="6014871" y="4613499"/>
                  <a:pt x="6090465" y="4613499"/>
                  <a:pt x="6160243" y="4585042"/>
                </a:cubicBezTo>
                <a:cubicBezTo>
                  <a:pt x="6189318" y="4574373"/>
                  <a:pt x="6221300" y="4560144"/>
                  <a:pt x="6238745" y="4602828"/>
                </a:cubicBezTo>
                <a:cubicBezTo>
                  <a:pt x="6259098" y="4652628"/>
                  <a:pt x="6218393" y="4670412"/>
                  <a:pt x="6195133" y="4677526"/>
                </a:cubicBezTo>
                <a:cubicBezTo>
                  <a:pt x="6128261" y="4702425"/>
                  <a:pt x="6075928" y="4759339"/>
                  <a:pt x="6017778" y="4805580"/>
                </a:cubicBezTo>
                <a:cubicBezTo>
                  <a:pt x="5892758" y="4905177"/>
                  <a:pt x="5756107" y="4990547"/>
                  <a:pt x="5651439" y="5154171"/>
                </a:cubicBezTo>
                <a:cubicBezTo>
                  <a:pt x="5782275" y="5111487"/>
                  <a:pt x="5881128" y="5011889"/>
                  <a:pt x="6006149" y="4994104"/>
                </a:cubicBezTo>
                <a:cubicBezTo>
                  <a:pt x="5898572" y="5143500"/>
                  <a:pt x="5761922" y="5243097"/>
                  <a:pt x="5633994" y="5353367"/>
                </a:cubicBezTo>
                <a:cubicBezTo>
                  <a:pt x="5596197" y="5385379"/>
                  <a:pt x="5558400" y="5406721"/>
                  <a:pt x="5552586" y="5474306"/>
                </a:cubicBezTo>
                <a:cubicBezTo>
                  <a:pt x="5535140" y="5605917"/>
                  <a:pt x="5488622" y="5712629"/>
                  <a:pt x="5383953" y="5769542"/>
                </a:cubicBezTo>
                <a:cubicBezTo>
                  <a:pt x="5383953" y="5769542"/>
                  <a:pt x="5389768" y="5790884"/>
                  <a:pt x="5392675" y="5801555"/>
                </a:cubicBezTo>
                <a:cubicBezTo>
                  <a:pt x="5456640" y="5805112"/>
                  <a:pt x="5506066" y="5726858"/>
                  <a:pt x="5584568" y="5755314"/>
                </a:cubicBezTo>
                <a:cubicBezTo>
                  <a:pt x="5506066" y="5862025"/>
                  <a:pt x="5442103" y="5954508"/>
                  <a:pt x="5334526" y="6004307"/>
                </a:cubicBezTo>
                <a:cubicBezTo>
                  <a:pt x="5247303" y="6043434"/>
                  <a:pt x="5139727" y="6068335"/>
                  <a:pt x="5075763" y="6196388"/>
                </a:cubicBezTo>
                <a:cubicBezTo>
                  <a:pt x="5148450" y="6221287"/>
                  <a:pt x="5203691" y="6189274"/>
                  <a:pt x="5258933" y="6167932"/>
                </a:cubicBezTo>
                <a:cubicBezTo>
                  <a:pt x="5343249" y="6132361"/>
                  <a:pt x="5427565" y="6093234"/>
                  <a:pt x="5511881" y="6057663"/>
                </a:cubicBezTo>
                <a:cubicBezTo>
                  <a:pt x="5543864" y="6043434"/>
                  <a:pt x="5578753" y="6036320"/>
                  <a:pt x="5599105" y="6100347"/>
                </a:cubicBezTo>
                <a:cubicBezTo>
                  <a:pt x="5491529" y="6114575"/>
                  <a:pt x="5427565" y="6199945"/>
                  <a:pt x="5360693" y="6281757"/>
                </a:cubicBezTo>
                <a:cubicBezTo>
                  <a:pt x="5322897" y="6327999"/>
                  <a:pt x="5290914" y="6388469"/>
                  <a:pt x="5224043" y="6367127"/>
                </a:cubicBezTo>
                <a:cubicBezTo>
                  <a:pt x="5189154" y="6356456"/>
                  <a:pt x="5165894" y="6388469"/>
                  <a:pt x="5168801" y="6431153"/>
                </a:cubicBezTo>
                <a:cubicBezTo>
                  <a:pt x="5183339" y="6580550"/>
                  <a:pt x="5099022" y="6630349"/>
                  <a:pt x="5011799" y="6658805"/>
                </a:cubicBezTo>
                <a:cubicBezTo>
                  <a:pt x="4883871" y="6701489"/>
                  <a:pt x="4770480" y="6786859"/>
                  <a:pt x="4651275" y="6858000"/>
                </a:cubicBezTo>
                <a:lnTo>
                  <a:pt x="1823619" y="6858000"/>
                </a:lnTo>
                <a:lnTo>
                  <a:pt x="947849" y="6858000"/>
                </a:lnTo>
                <a:lnTo>
                  <a:pt x="732568"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Online Media 6" title="TÉMOIGNAGE | Clément, sinistré d'un incendie résidentiel, remercie les bénévoles de la Croix-Rouge">
            <a:hlinkClick r:id="" action="ppaction://media"/>
            <a:extLst>
              <a:ext uri="{FF2B5EF4-FFF2-40B4-BE49-F238E27FC236}">
                <a16:creationId xmlns:a16="http://schemas.microsoft.com/office/drawing/2014/main" id="{C45BD9FC-0913-4352-A711-289120DB38A9}"/>
              </a:ext>
            </a:extLst>
          </p:cNvPr>
          <p:cNvPicPr>
            <a:picLocks noRot="1" noChangeAspect="1"/>
          </p:cNvPicPr>
          <p:nvPr>
            <a:videoFile r:link="rId3"/>
          </p:nvPr>
        </p:nvPicPr>
        <p:blipFill>
          <a:blip r:embed="rId6"/>
          <a:stretch>
            <a:fillRect/>
          </a:stretch>
        </p:blipFill>
        <p:spPr>
          <a:xfrm>
            <a:off x="990600" y="577850"/>
            <a:ext cx="22402800" cy="12560300"/>
          </a:xfrm>
          <a:prstGeom prst="rect">
            <a:avLst/>
          </a:prstGeom>
        </p:spPr>
      </p:pic>
    </p:spTree>
    <p:extLst>
      <p:ext uri="{BB962C8B-B14F-4D97-AF65-F5344CB8AC3E}">
        <p14:creationId xmlns:p14="http://schemas.microsoft.com/office/powerpoint/2010/main" val="282847268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custDataLst>
              <p:tags r:id="rId1"/>
            </p:custDataLst>
          </p:nvPr>
        </p:nvSpPr>
        <p:spPr>
          <a:xfrm>
            <a:off x="863599" y="916478"/>
            <a:ext cx="21510625"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dirty="0">
                <a:latin typeface="Arial" panose="020B0604020202020204" pitchFamily="34" charset="0"/>
                <a:cs typeface="Arial" panose="020B0604020202020204" pitchFamily="34" charset="0"/>
              </a:rPr>
              <a:t>PROCHAINES ÉTAPES</a:t>
            </a:r>
            <a:endParaRPr dirty="0">
              <a:latin typeface="Arial" panose="020B0604020202020204" pitchFamily="34" charset="0"/>
              <a:cs typeface="Arial" panose="020B0604020202020204" pitchFamily="34" charset="0"/>
            </a:endParaRPr>
          </a:p>
        </p:txBody>
      </p:sp>
      <p:sp>
        <p:nvSpPr>
          <p:cNvPr id="131" name="Sed ut perspiciatis unde omnis iste natus error sit voluptatem accusantium doloremque laudantium, totam rem aperiam, eaque ipsa quae ab illo inventore veritatis et quasi architecto beatae vitae dicta sunt explicabo. Nemo enim ipsam voluptatem quia volupt"/>
          <p:cNvSpPr txBox="1">
            <a:spLocks noGrp="1"/>
          </p:cNvSpPr>
          <p:nvPr>
            <p:ph type="subTitle" idx="1"/>
            <p:custDataLst>
              <p:tags r:id="rId2"/>
            </p:custDataLst>
          </p:nvPr>
        </p:nvSpPr>
        <p:spPr>
          <a:xfrm>
            <a:off x="1089687" y="2846867"/>
            <a:ext cx="23294313" cy="9522097"/>
          </a:xfrm>
          <a:prstGeom prst="rect">
            <a:avLst/>
          </a:prstGeom>
        </p:spPr>
        <p:txBody>
          <a:bodyPr/>
          <a:lstStyle>
            <a:lvl1pPr algn="l" defTabSz="457200">
              <a:lnSpc>
                <a:spcPct val="110000"/>
              </a:lnSpc>
              <a:defRPr sz="3600"/>
            </a:lvl1pPr>
          </a:lstStyle>
          <a:p>
            <a:pPr marL="635000" indent="-635000" rtl="0" fontAlgn="base">
              <a:lnSpc>
                <a:spcPct val="100000"/>
              </a:lnSpc>
              <a:buFont typeface="Arial" panose="020B0604020202020204" pitchFamily="34" charset="0"/>
              <a:buChar char="•"/>
              <a:tabLst>
                <a:tab pos="21336000" algn="l"/>
              </a:tabLst>
            </a:pPr>
            <a:r>
              <a:rPr lang="en-US" sz="4400" dirty="0">
                <a:ea typeface="+mj-lt"/>
                <a:cs typeface="+mj-lt"/>
              </a:rPr>
              <a:t>Réception de la </a:t>
            </a:r>
            <a:r>
              <a:rPr lang="en-US" sz="4400" dirty="0" err="1">
                <a:ea typeface="+mj-lt"/>
                <a:cs typeface="+mj-lt"/>
              </a:rPr>
              <a:t>liste</a:t>
            </a:r>
            <a:r>
              <a:rPr lang="en-US" sz="4400" dirty="0">
                <a:ea typeface="+mj-lt"/>
                <a:cs typeface="+mj-lt"/>
              </a:rPr>
              <a:t> du </a:t>
            </a:r>
            <a:r>
              <a:rPr lang="en-US" sz="4400" dirty="0" err="1">
                <a:ea typeface="+mj-lt"/>
                <a:cs typeface="+mj-lt"/>
              </a:rPr>
              <a:t>ou</a:t>
            </a:r>
            <a:r>
              <a:rPr lang="en-US" sz="4400" dirty="0">
                <a:ea typeface="+mj-lt"/>
                <a:cs typeface="+mj-lt"/>
              </a:rPr>
              <a:t> des </a:t>
            </a:r>
            <a:r>
              <a:rPr lang="en-US" sz="4400" dirty="0" err="1">
                <a:ea typeface="+mj-lt"/>
                <a:cs typeface="+mj-lt"/>
              </a:rPr>
              <a:t>magasins</a:t>
            </a:r>
            <a:r>
              <a:rPr lang="en-US" sz="4400" dirty="0">
                <a:ea typeface="+mj-lt"/>
                <a:cs typeface="+mj-lt"/>
              </a:rPr>
              <a:t> qui </a:t>
            </a:r>
            <a:r>
              <a:rPr lang="en-US" sz="4400" dirty="0" err="1">
                <a:ea typeface="+mj-lt"/>
                <a:cs typeface="+mj-lt"/>
              </a:rPr>
              <a:t>vous</a:t>
            </a:r>
            <a:r>
              <a:rPr lang="en-US" sz="4400" dirty="0">
                <a:ea typeface="+mj-lt"/>
                <a:cs typeface="+mj-lt"/>
              </a:rPr>
              <a:t> </a:t>
            </a:r>
            <a:r>
              <a:rPr lang="en-US" sz="4400" dirty="0" err="1">
                <a:ea typeface="+mj-lt"/>
                <a:cs typeface="+mj-lt"/>
              </a:rPr>
              <a:t>sont</a:t>
            </a:r>
            <a:r>
              <a:rPr lang="en-US" sz="4400" dirty="0">
                <a:ea typeface="+mj-lt"/>
                <a:cs typeface="+mj-lt"/>
              </a:rPr>
              <a:t> </a:t>
            </a:r>
            <a:r>
              <a:rPr lang="en-US" sz="4400" dirty="0" err="1">
                <a:ea typeface="+mj-lt"/>
                <a:cs typeface="+mj-lt"/>
              </a:rPr>
              <a:t>assignés</a:t>
            </a:r>
            <a:r>
              <a:rPr lang="en-US" sz="4400" dirty="0">
                <a:ea typeface="+mj-lt"/>
                <a:cs typeface="+mj-lt"/>
              </a:rPr>
              <a:t> avec </a:t>
            </a:r>
            <a:r>
              <a:rPr lang="en-US" sz="4400" dirty="0" err="1">
                <a:ea typeface="+mj-lt"/>
                <a:cs typeface="+mj-lt"/>
              </a:rPr>
              <a:t>leur</a:t>
            </a:r>
            <a:r>
              <a:rPr lang="en-US" sz="4400" dirty="0">
                <a:ea typeface="+mj-lt"/>
                <a:cs typeface="+mj-lt"/>
              </a:rPr>
              <a:t> </a:t>
            </a:r>
            <a:r>
              <a:rPr lang="en-US" sz="4400" dirty="0" err="1">
                <a:ea typeface="+mj-lt"/>
                <a:cs typeface="+mj-lt"/>
              </a:rPr>
              <a:t>objectif</a:t>
            </a:r>
            <a:r>
              <a:rPr lang="en-US" sz="4400" dirty="0">
                <a:ea typeface="+mj-lt"/>
                <a:cs typeface="+mj-lt"/>
              </a:rPr>
              <a:t> </a:t>
            </a:r>
            <a:r>
              <a:rPr lang="en-US" sz="4400" dirty="0" err="1">
                <a:ea typeface="+mj-lt"/>
                <a:cs typeface="+mj-lt"/>
              </a:rPr>
              <a:t>respectif</a:t>
            </a:r>
            <a:endParaRPr lang="en-US" sz="4400" dirty="0">
              <a:ea typeface="+mj-lt"/>
              <a:cs typeface="+mj-lt"/>
            </a:endParaRPr>
          </a:p>
          <a:p>
            <a:pPr marL="635000" indent="-635000" rtl="0" fontAlgn="base">
              <a:lnSpc>
                <a:spcPct val="100000"/>
              </a:lnSpc>
              <a:buFont typeface="Arial" panose="020B0604020202020204" pitchFamily="34" charset="0"/>
              <a:buChar char="•"/>
              <a:tabLst>
                <a:tab pos="21336000" algn="l"/>
              </a:tabLst>
            </a:pPr>
            <a:endParaRPr lang="en-US" sz="1200" dirty="0">
              <a:ea typeface="+mj-lt"/>
              <a:cs typeface="+mj-lt"/>
            </a:endParaRPr>
          </a:p>
          <a:p>
            <a:pPr rtl="0" fontAlgn="base">
              <a:lnSpc>
                <a:spcPct val="100000"/>
              </a:lnSpc>
              <a:tabLst>
                <a:tab pos="21336000" algn="l"/>
              </a:tabLst>
            </a:pPr>
            <a:endParaRPr lang="en-US" sz="1000" dirty="0">
              <a:ea typeface="+mj-lt"/>
              <a:cs typeface="+mj-lt"/>
            </a:endParaRPr>
          </a:p>
          <a:p>
            <a:pPr marL="635000" indent="-635000" rtl="0" fontAlgn="base">
              <a:lnSpc>
                <a:spcPct val="200000"/>
              </a:lnSpc>
              <a:buFont typeface="Arial" panose="020B0604020202020204" pitchFamily="34" charset="0"/>
              <a:buChar char="•"/>
              <a:tabLst>
                <a:tab pos="21336000" algn="l"/>
              </a:tabLst>
            </a:pPr>
            <a:r>
              <a:rPr lang="en-US" sz="4400" dirty="0">
                <a:ea typeface="+mj-lt"/>
                <a:cs typeface="+mj-lt"/>
              </a:rPr>
              <a:t>Invitation à </a:t>
            </a:r>
            <a:r>
              <a:rPr lang="en-US" sz="4400" dirty="0" err="1">
                <a:ea typeface="+mj-lt"/>
                <a:cs typeface="+mj-lt"/>
              </a:rPr>
              <a:t>notre</a:t>
            </a:r>
            <a:r>
              <a:rPr lang="en-US" sz="4400" dirty="0">
                <a:ea typeface="+mj-lt"/>
                <a:cs typeface="+mj-lt"/>
              </a:rPr>
              <a:t> séance de Q&amp;R du 20 </a:t>
            </a:r>
            <a:r>
              <a:rPr lang="en-US" sz="4400" dirty="0" err="1">
                <a:ea typeface="+mj-lt"/>
                <a:cs typeface="+mj-lt"/>
              </a:rPr>
              <a:t>juin</a:t>
            </a:r>
            <a:endParaRPr lang="en-US" sz="4400" dirty="0">
              <a:ea typeface="+mj-lt"/>
              <a:cs typeface="+mj-lt"/>
            </a:endParaRPr>
          </a:p>
          <a:p>
            <a:pPr marL="635000" indent="-635000" rtl="0" fontAlgn="base">
              <a:lnSpc>
                <a:spcPct val="200000"/>
              </a:lnSpc>
              <a:buFont typeface="Arial" panose="020B0604020202020204" pitchFamily="34" charset="0"/>
              <a:buChar char="•"/>
              <a:tabLst>
                <a:tab pos="21336000" algn="l"/>
              </a:tabLst>
            </a:pPr>
            <a:endParaRPr lang="en-US" sz="1200" dirty="0">
              <a:ea typeface="+mj-lt"/>
              <a:cs typeface="+mj-lt"/>
            </a:endParaRPr>
          </a:p>
          <a:p>
            <a:pPr marL="635000" indent="-635000" rtl="0" fontAlgn="base">
              <a:lnSpc>
                <a:spcPct val="200000"/>
              </a:lnSpc>
              <a:buFont typeface="Arial" panose="020B0604020202020204" pitchFamily="34" charset="0"/>
              <a:buChar char="•"/>
              <a:tabLst>
                <a:tab pos="21336000" algn="l"/>
              </a:tabLst>
            </a:pPr>
            <a:endParaRPr lang="en-US" sz="1000" dirty="0">
              <a:ea typeface="+mj-lt"/>
              <a:cs typeface="+mj-lt"/>
            </a:endParaRPr>
          </a:p>
          <a:p>
            <a:pPr marL="635000" indent="-635000" rtl="0" fontAlgn="base">
              <a:lnSpc>
                <a:spcPct val="100000"/>
              </a:lnSpc>
              <a:buFont typeface="Arial" panose="020B0604020202020204" pitchFamily="34" charset="0"/>
              <a:buChar char="•"/>
              <a:tabLst>
                <a:tab pos="21336000" algn="l"/>
              </a:tabLst>
            </a:pPr>
            <a:r>
              <a:rPr lang="en-US" sz="4400" dirty="0" err="1">
                <a:ea typeface="+mj-lt"/>
                <a:cs typeface="+mj-lt"/>
              </a:rPr>
              <a:t>Établissement</a:t>
            </a:r>
            <a:r>
              <a:rPr lang="en-US" sz="4400" dirty="0">
                <a:ea typeface="+mj-lt"/>
                <a:cs typeface="+mj-lt"/>
              </a:rPr>
              <a:t> du premier contact avec le </a:t>
            </a:r>
            <a:r>
              <a:rPr lang="en-US" sz="4400" dirty="0" err="1">
                <a:ea typeface="+mj-lt"/>
                <a:cs typeface="+mj-lt"/>
              </a:rPr>
              <a:t>gérant</a:t>
            </a:r>
            <a:r>
              <a:rPr lang="en-US" sz="4400" dirty="0">
                <a:ea typeface="+mj-lt"/>
                <a:cs typeface="+mj-lt"/>
              </a:rPr>
              <a:t> et la </a:t>
            </a:r>
            <a:r>
              <a:rPr lang="en-US" sz="4400" dirty="0" err="1">
                <a:ea typeface="+mj-lt"/>
                <a:cs typeface="+mj-lt"/>
              </a:rPr>
              <a:t>responsable</a:t>
            </a:r>
            <a:r>
              <a:rPr lang="en-US" sz="4400" dirty="0">
                <a:ea typeface="+mj-lt"/>
                <a:cs typeface="+mj-lt"/>
              </a:rPr>
              <a:t> de la </a:t>
            </a:r>
            <a:r>
              <a:rPr lang="en-US" sz="4400" dirty="0" err="1">
                <a:ea typeface="+mj-lt"/>
                <a:cs typeface="+mj-lt"/>
              </a:rPr>
              <a:t>campagne</a:t>
            </a:r>
            <a:r>
              <a:rPr lang="en-US" sz="4400" dirty="0">
                <a:ea typeface="+mj-lt"/>
                <a:cs typeface="+mj-lt"/>
              </a:rPr>
              <a:t> </a:t>
            </a:r>
            <a:r>
              <a:rPr lang="en-US" sz="4400" dirty="0" err="1">
                <a:ea typeface="+mj-lt"/>
                <a:cs typeface="+mj-lt"/>
              </a:rPr>
              <a:t>en</a:t>
            </a:r>
            <a:r>
              <a:rPr lang="en-US" sz="4400" dirty="0">
                <a:ea typeface="+mj-lt"/>
                <a:cs typeface="+mj-lt"/>
              </a:rPr>
              <a:t> </a:t>
            </a:r>
            <a:r>
              <a:rPr lang="en-US" sz="4400" dirty="0" err="1">
                <a:ea typeface="+mj-lt"/>
                <a:cs typeface="+mj-lt"/>
              </a:rPr>
              <a:t>magasin</a:t>
            </a:r>
            <a:r>
              <a:rPr lang="en-US" sz="4400" dirty="0">
                <a:ea typeface="+mj-lt"/>
                <a:cs typeface="+mj-lt"/>
              </a:rPr>
              <a:t> </a:t>
            </a:r>
          </a:p>
          <a:p>
            <a:pPr marL="635000" indent="-635000" rtl="0" fontAlgn="base">
              <a:lnSpc>
                <a:spcPct val="100000"/>
              </a:lnSpc>
              <a:buFont typeface="Arial" panose="020B0604020202020204" pitchFamily="34" charset="0"/>
              <a:buChar char="•"/>
              <a:tabLst>
                <a:tab pos="21336000" algn="l"/>
              </a:tabLst>
            </a:pPr>
            <a:endParaRPr lang="en-US" sz="4400" dirty="0">
              <a:ea typeface="+mj-lt"/>
              <a:cs typeface="+mj-lt"/>
            </a:endParaRPr>
          </a:p>
          <a:p>
            <a:pPr marL="635000" indent="-635000" rtl="0" fontAlgn="base">
              <a:lnSpc>
                <a:spcPct val="200000"/>
              </a:lnSpc>
              <a:buFont typeface="Arial" panose="020B0604020202020204" pitchFamily="34" charset="0"/>
              <a:buChar char="•"/>
              <a:tabLst>
                <a:tab pos="21336000" algn="l"/>
              </a:tabLst>
            </a:pPr>
            <a:r>
              <a:rPr lang="en-US" sz="4400" dirty="0" err="1">
                <a:ea typeface="+mj-lt"/>
                <a:cs typeface="+mj-lt"/>
              </a:rPr>
              <a:t>Préparation</a:t>
            </a:r>
            <a:r>
              <a:rPr lang="en-US" sz="4400" dirty="0">
                <a:ea typeface="+mj-lt"/>
                <a:cs typeface="+mj-lt"/>
              </a:rPr>
              <a:t> de </a:t>
            </a:r>
            <a:r>
              <a:rPr lang="en-US" sz="4400" dirty="0" err="1">
                <a:ea typeface="+mj-lt"/>
                <a:cs typeface="+mj-lt"/>
              </a:rPr>
              <a:t>votre</a:t>
            </a:r>
            <a:r>
              <a:rPr lang="en-US" sz="4400" dirty="0">
                <a:ea typeface="+mj-lt"/>
                <a:cs typeface="+mj-lt"/>
              </a:rPr>
              <a:t> </a:t>
            </a:r>
            <a:r>
              <a:rPr lang="en-US" sz="4400" dirty="0" err="1">
                <a:ea typeface="+mj-lt"/>
                <a:cs typeface="+mj-lt"/>
              </a:rPr>
              <a:t>visite</a:t>
            </a:r>
            <a:r>
              <a:rPr lang="en-US" sz="4400" dirty="0">
                <a:ea typeface="+mj-lt"/>
                <a:cs typeface="+mj-lt"/>
              </a:rPr>
              <a:t> </a:t>
            </a:r>
            <a:r>
              <a:rPr lang="en-US" sz="4400" dirty="0" err="1">
                <a:ea typeface="+mj-lt"/>
                <a:cs typeface="+mj-lt"/>
              </a:rPr>
              <a:t>en</a:t>
            </a:r>
            <a:r>
              <a:rPr lang="en-US" sz="4400" dirty="0">
                <a:ea typeface="+mj-lt"/>
                <a:cs typeface="+mj-lt"/>
              </a:rPr>
              <a:t> </a:t>
            </a:r>
            <a:r>
              <a:rPr lang="en-US" sz="4400" dirty="0" err="1">
                <a:ea typeface="+mj-lt"/>
                <a:cs typeface="+mj-lt"/>
              </a:rPr>
              <a:t>magasin</a:t>
            </a:r>
            <a:r>
              <a:rPr lang="en-US" sz="4400" dirty="0">
                <a:ea typeface="+mj-lt"/>
                <a:cs typeface="+mj-lt"/>
              </a:rPr>
              <a:t> pour lancer la </a:t>
            </a:r>
            <a:r>
              <a:rPr lang="en-US" sz="4400" dirty="0" err="1">
                <a:ea typeface="+mj-lt"/>
                <a:cs typeface="+mj-lt"/>
              </a:rPr>
              <a:t>campagne</a:t>
            </a:r>
            <a:endParaRPr lang="en-US" sz="4400" dirty="0">
              <a:ea typeface="+mj-lt"/>
              <a:cs typeface="+mj-lt"/>
            </a:endParaRPr>
          </a:p>
          <a:p>
            <a:pPr marL="635000" indent="-635000" rtl="0" fontAlgn="base">
              <a:lnSpc>
                <a:spcPct val="200000"/>
              </a:lnSpc>
              <a:buFont typeface="Arial" panose="020B0604020202020204" pitchFamily="34" charset="0"/>
              <a:buChar char="•"/>
              <a:tabLst>
                <a:tab pos="21336000" algn="l"/>
              </a:tabLst>
            </a:pPr>
            <a:endParaRPr lang="en-US" sz="1000" dirty="0">
              <a:ea typeface="+mj-lt"/>
              <a:cs typeface="+mj-lt"/>
            </a:endParaRPr>
          </a:p>
          <a:p>
            <a:pPr marL="3175000" lvl="5" indent="0">
              <a:buNone/>
            </a:pPr>
            <a:endParaRPr lang="en-US" sz="5800" dirty="0">
              <a:ea typeface="+mj-lt"/>
              <a:cs typeface="+mj-lt"/>
            </a:endParaRPr>
          </a:p>
          <a:p>
            <a:pPr marL="4381500" lvl="5" indent="-571500" algn="l">
              <a:buFont typeface="Arial" panose="020B0604020202020204" pitchFamily="34" charset="0"/>
              <a:buChar char="•"/>
            </a:pPr>
            <a:endParaRPr lang="en-US" sz="5800" dirty="0"/>
          </a:p>
          <a:p>
            <a:pPr lvl="1" indent="0" algn="l"/>
            <a:r>
              <a:rPr lang="en-US" dirty="0"/>
              <a:t>	</a:t>
            </a:r>
          </a:p>
        </p:txBody>
      </p:sp>
      <p:sp>
        <p:nvSpPr>
          <p:cNvPr id="132" name="Line"/>
          <p:cNvSpPr/>
          <p:nvPr>
            <p:custDataLst>
              <p:tags r:id="rId3"/>
            </p:custDataLst>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3" name="walmartlockup-FA_WM CRC BI.png" descr="walmartlockup-FA_WM CRC BI.png">
            <a:extLst>
              <a:ext uri="{FF2B5EF4-FFF2-40B4-BE49-F238E27FC236}">
                <a16:creationId xmlns:a16="http://schemas.microsoft.com/office/drawing/2014/main" id="{F9EDA33C-5636-443F-7B79-A3073332431E}"/>
              </a:ext>
            </a:extLst>
          </p:cNvPr>
          <p:cNvPicPr>
            <a:picLocks noChangeAspect="1"/>
          </p:cNvPicPr>
          <p:nvPr>
            <p:custDataLst>
              <p:tags r:id="rId4"/>
            </p:custDataLst>
          </p:nvPr>
        </p:nvPicPr>
        <p:blipFill>
          <a:blip r:embed="rId7"/>
          <a:stretch>
            <a:fillRect/>
          </a:stretch>
        </p:blipFill>
        <p:spPr>
          <a:xfrm>
            <a:off x="9065028" y="11938000"/>
            <a:ext cx="6253943" cy="1281555"/>
          </a:xfrm>
          <a:prstGeom prst="rect">
            <a:avLst/>
          </a:prstGeom>
        </p:spPr>
      </p:pic>
    </p:spTree>
    <p:extLst>
      <p:ext uri="{BB962C8B-B14F-4D97-AF65-F5344CB8AC3E}">
        <p14:creationId xmlns:p14="http://schemas.microsoft.com/office/powerpoint/2010/main" val="3290839984"/>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p:cNvSpPr/>
          <p:nvPr>
            <p:custDataLst>
              <p:tags r:id="rId1"/>
            </p:custDataLst>
          </p:nvPr>
        </p:nvSpPr>
        <p:spPr>
          <a:xfrm>
            <a:off x="0" y="-25400"/>
            <a:ext cx="24384000" cy="13766800"/>
          </a:xfrm>
          <a:prstGeom prst="rect">
            <a:avLst/>
          </a:prstGeom>
          <a:solidFill>
            <a:srgbClr val="EE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2" name="Break / Pause"/>
          <p:cNvSpPr txBox="1">
            <a:spLocks noGrp="1"/>
          </p:cNvSpPr>
          <p:nvPr>
            <p:ph type="subTitle" sz="quarter" idx="1"/>
            <p:custDataLst>
              <p:tags r:id="rId2"/>
            </p:custDataLst>
          </p:nvPr>
        </p:nvSpPr>
        <p:spPr>
          <a:xfrm>
            <a:off x="917678" y="6192896"/>
            <a:ext cx="22548644" cy="1655704"/>
          </a:xfrm>
          <a:prstGeom prst="rect">
            <a:avLst/>
          </a:prstGeom>
        </p:spPr>
        <p:txBody>
          <a:bodyPr/>
          <a:lstStyle>
            <a:lvl1pPr defTabSz="457200">
              <a:lnSpc>
                <a:spcPct val="90000"/>
              </a:lnSpc>
              <a:defRPr sz="10000" b="1">
                <a:solidFill>
                  <a:srgbClr val="FFFFFF"/>
                </a:solidFill>
              </a:defRPr>
            </a:lvl1pPr>
          </a:lstStyle>
          <a:p>
            <a:r>
              <a:rPr lang="en-US">
                <a:latin typeface="Arial"/>
                <a:cs typeface="Arial"/>
              </a:rPr>
              <a:t>QUESTIONS?</a:t>
            </a:r>
            <a:endParaRPr lang="en-US">
              <a:latin typeface="Arial" panose="020B0604020202020204" pitchFamily="34" charset="0"/>
              <a:cs typeface="Arial" panose="020B0604020202020204" pitchFamily="34" charset="0"/>
            </a:endParaRPr>
          </a:p>
        </p:txBody>
      </p:sp>
      <p:pic>
        <p:nvPicPr>
          <p:cNvPr id="4" name="walmartlockup-FA_WM CRC BI.png" descr="walmartlockup-FA_WM CRC BI.png">
            <a:extLst>
              <a:ext uri="{FF2B5EF4-FFF2-40B4-BE49-F238E27FC236}">
                <a16:creationId xmlns:a16="http://schemas.microsoft.com/office/drawing/2014/main" id="{D9F87BB8-BBED-62A8-237B-57ECD6886B1A}"/>
              </a:ext>
            </a:extLst>
          </p:cNvPr>
          <p:cNvPicPr>
            <a:picLocks noChangeAspect="1"/>
          </p:cNvPicPr>
          <p:nvPr>
            <p:custDataLst>
              <p:tags r:id="rId3"/>
            </p:custDataLst>
          </p:nvPr>
        </p:nvPicPr>
        <p:blipFill>
          <a:blip r:embed="rId6"/>
          <a:stretch>
            <a:fillRect/>
          </a:stretch>
        </p:blipFill>
        <p:spPr>
          <a:xfrm>
            <a:off x="9065028" y="11938000"/>
            <a:ext cx="6253943" cy="1281555"/>
          </a:xfrm>
          <a:prstGeom prst="rect">
            <a:avLst/>
          </a:prstGeom>
        </p:spPr>
      </p:pic>
    </p:spTree>
    <p:extLst>
      <p:ext uri="{BB962C8B-B14F-4D97-AF65-F5344CB8AC3E}">
        <p14:creationId xmlns:p14="http://schemas.microsoft.com/office/powerpoint/2010/main" val="3187279172"/>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p:cNvSpPr/>
          <p:nvPr>
            <p:custDataLst>
              <p:tags r:id="rId1"/>
            </p:custDataLst>
          </p:nvPr>
        </p:nvSpPr>
        <p:spPr>
          <a:xfrm>
            <a:off x="0" y="-25400"/>
            <a:ext cx="24384000" cy="13766800"/>
          </a:xfrm>
          <a:prstGeom prst="rect">
            <a:avLst/>
          </a:prstGeom>
          <a:solidFill>
            <a:srgbClr val="EE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2" name="Break / Pause"/>
          <p:cNvSpPr txBox="1">
            <a:spLocks noGrp="1"/>
          </p:cNvSpPr>
          <p:nvPr>
            <p:ph type="subTitle" sz="quarter" idx="1"/>
            <p:custDataLst>
              <p:tags r:id="rId2"/>
            </p:custDataLst>
          </p:nvPr>
        </p:nvSpPr>
        <p:spPr>
          <a:xfrm>
            <a:off x="917678" y="6192896"/>
            <a:ext cx="22548644" cy="1655704"/>
          </a:xfrm>
          <a:prstGeom prst="rect">
            <a:avLst/>
          </a:prstGeom>
        </p:spPr>
        <p:txBody>
          <a:bodyPr/>
          <a:lstStyle>
            <a:lvl1pPr defTabSz="457200">
              <a:lnSpc>
                <a:spcPct val="90000"/>
              </a:lnSpc>
              <a:defRPr sz="10000" b="1">
                <a:solidFill>
                  <a:srgbClr val="FFFFFF"/>
                </a:solidFill>
              </a:defRPr>
            </a:lvl1pPr>
          </a:lstStyle>
          <a:p>
            <a:r>
              <a:rPr lang="en-US">
                <a:latin typeface="Arial"/>
                <a:cs typeface="Arial"/>
              </a:rPr>
              <a:t>20 </a:t>
            </a:r>
            <a:r>
              <a:rPr lang="en-US" err="1">
                <a:latin typeface="Arial"/>
                <a:cs typeface="Arial"/>
              </a:rPr>
              <a:t>ans</a:t>
            </a:r>
            <a:r>
              <a:rPr lang="en-US">
                <a:latin typeface="Arial"/>
                <a:cs typeface="Arial"/>
              </a:rPr>
              <a:t> de </a:t>
            </a:r>
            <a:r>
              <a:rPr lang="en-US" err="1">
                <a:latin typeface="Arial"/>
                <a:cs typeface="Arial"/>
              </a:rPr>
              <a:t>partenariat</a:t>
            </a:r>
            <a:r>
              <a:rPr lang="en-US">
                <a:latin typeface="Arial"/>
                <a:cs typeface="Arial"/>
              </a:rPr>
              <a:t>!</a:t>
            </a:r>
            <a:endParaRPr lang="en-US">
              <a:latin typeface="Arial" panose="020B0604020202020204" pitchFamily="34" charset="0"/>
              <a:cs typeface="Arial" panose="020B0604020202020204" pitchFamily="34" charset="0"/>
            </a:endParaRPr>
          </a:p>
        </p:txBody>
      </p:sp>
      <p:pic>
        <p:nvPicPr>
          <p:cNvPr id="3" name="walmartlockup-FA_WM CRC BI.png" descr="walmartlockup-FA_WM CRC BI.png">
            <a:extLst>
              <a:ext uri="{FF2B5EF4-FFF2-40B4-BE49-F238E27FC236}">
                <a16:creationId xmlns:a16="http://schemas.microsoft.com/office/drawing/2014/main" id="{6C08CB4A-E1D2-0E2F-B3A5-07DCFA74945D}"/>
              </a:ext>
            </a:extLst>
          </p:cNvPr>
          <p:cNvPicPr>
            <a:picLocks noChangeAspect="1"/>
          </p:cNvPicPr>
          <p:nvPr>
            <p:custDataLst>
              <p:tags r:id="rId3"/>
            </p:custDataLst>
          </p:nvPr>
        </p:nvPicPr>
        <p:blipFill>
          <a:blip r:embed="rId6"/>
          <a:stretch>
            <a:fillRect/>
          </a:stretch>
        </p:blipFill>
        <p:spPr>
          <a:xfrm>
            <a:off x="9404742" y="11766058"/>
            <a:ext cx="5574515" cy="1142327"/>
          </a:xfrm>
          <a:prstGeom prst="rect">
            <a:avLst/>
          </a:prstGeom>
        </p:spPr>
      </p:pic>
    </p:spTree>
    <p:extLst>
      <p:ext uri="{BB962C8B-B14F-4D97-AF65-F5344CB8AC3E}">
        <p14:creationId xmlns:p14="http://schemas.microsoft.com/office/powerpoint/2010/main" val="1959578475"/>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Thank you / Merci"/>
          <p:cNvSpPr txBox="1">
            <a:spLocks noGrp="1"/>
          </p:cNvSpPr>
          <p:nvPr>
            <p:ph type="body" sz="quarter" idx="1"/>
            <p:custDataLst>
              <p:tags r:id="rId1"/>
            </p:custDataLst>
          </p:nvPr>
        </p:nvSpPr>
        <p:spPr>
          <a:xfrm>
            <a:off x="667369" y="8232535"/>
            <a:ext cx="22548643" cy="1655705"/>
          </a:xfrm>
          <a:prstGeom prst="rect">
            <a:avLst/>
          </a:prstGeom>
        </p:spPr>
        <p:txBody>
          <a:bodyPr anchor="t"/>
          <a:lstStyle>
            <a:lvl1pPr marL="0" indent="0" defTabSz="457200">
              <a:lnSpc>
                <a:spcPct val="110000"/>
              </a:lnSpc>
              <a:spcBef>
                <a:spcPts val="0"/>
              </a:spcBef>
              <a:buSzTx/>
              <a:buNone/>
              <a:defRPr sz="11000" b="1">
                <a:solidFill>
                  <a:srgbClr val="FFFFFF"/>
                </a:solidFill>
              </a:defRPr>
            </a:lvl1pPr>
          </a:lstStyle>
          <a:p>
            <a:r>
              <a:rPr>
                <a:latin typeface="Arial" panose="020B0604020202020204" pitchFamily="34" charset="0"/>
                <a:cs typeface="Arial" panose="020B0604020202020204" pitchFamily="34" charset="0"/>
              </a:rPr>
              <a:t>Thank you / Merci</a:t>
            </a:r>
          </a:p>
        </p:txBody>
      </p:sp>
      <p:pic>
        <p:nvPicPr>
          <p:cNvPr id="3" name="Image 2">
            <a:extLst>
              <a:ext uri="{FF2B5EF4-FFF2-40B4-BE49-F238E27FC236}">
                <a16:creationId xmlns:a16="http://schemas.microsoft.com/office/drawing/2014/main" id="{17B77C60-AB82-3C28-F4C5-C674107C949D}"/>
              </a:ext>
            </a:extLst>
          </p:cNvPr>
          <p:cNvPicPr>
            <a:picLocks noChangeAspect="1"/>
          </p:cNvPicPr>
          <p:nvPr/>
        </p:nvPicPr>
        <p:blipFill>
          <a:blip r:embed="rId5"/>
          <a:stretch>
            <a:fillRect/>
          </a:stretch>
        </p:blipFill>
        <p:spPr>
          <a:xfrm>
            <a:off x="-190500" y="-107156"/>
            <a:ext cx="24574501" cy="13823156"/>
          </a:xfrm>
          <a:prstGeom prst="rect">
            <a:avLst/>
          </a:prstGeom>
        </p:spPr>
      </p:pic>
    </p:spTree>
    <p:extLst>
      <p:ext uri="{BB962C8B-B14F-4D97-AF65-F5344CB8AC3E}">
        <p14:creationId xmlns:p14="http://schemas.microsoft.com/office/powerpoint/2010/main" val="1469364874"/>
      </p:ext>
    </p:extLst>
  </p:cSld>
  <p:clrMapOvr>
    <a:masterClrMapping/>
  </p:clrMapOvr>
  <p:transition spd="med"/>
  <p:extLst>
    <p:ext uri="{6950BFC3-D8DA-4A85-94F7-54DA5524770B}">
      <p188:commentRel xmlns:p188="http://schemas.microsoft.com/office/powerpoint/2018/8/main" r:id="rId4"/>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walmartlockup-FA_WM CRC BI.png" descr="walmartlockup-FA_WM CRC BI.png">
            <a:extLst>
              <a:ext uri="{FF2B5EF4-FFF2-40B4-BE49-F238E27FC236}">
                <a16:creationId xmlns:a16="http://schemas.microsoft.com/office/drawing/2014/main" id="{104E60FF-B65A-69A2-B11B-5561E5BD13EC}"/>
              </a:ext>
            </a:extLst>
          </p:cNvPr>
          <p:cNvPicPr>
            <a:picLocks noChangeAspect="1"/>
          </p:cNvPicPr>
          <p:nvPr>
            <p:custDataLst>
              <p:tags r:id="rId1"/>
            </p:custDataLst>
          </p:nvPr>
        </p:nvPicPr>
        <p:blipFill>
          <a:blip r:embed="rId5"/>
          <a:stretch>
            <a:fillRect/>
          </a:stretch>
        </p:blipFill>
        <p:spPr>
          <a:xfrm>
            <a:off x="9271392" y="12187057"/>
            <a:ext cx="5574515" cy="1142327"/>
          </a:xfrm>
          <a:prstGeom prst="rect">
            <a:avLst/>
          </a:prstGeom>
        </p:spPr>
      </p:pic>
      <p:sp>
        <p:nvSpPr>
          <p:cNvPr id="9" name="ZoneTexte 8">
            <a:extLst>
              <a:ext uri="{FF2B5EF4-FFF2-40B4-BE49-F238E27FC236}">
                <a16:creationId xmlns:a16="http://schemas.microsoft.com/office/drawing/2014/main" id="{9DC2153E-7746-8CE2-D22B-B09302651776}"/>
              </a:ext>
            </a:extLst>
          </p:cNvPr>
          <p:cNvSpPr txBox="1"/>
          <p:nvPr/>
        </p:nvSpPr>
        <p:spPr>
          <a:xfrm>
            <a:off x="1308100" y="2386151"/>
            <a:ext cx="20129500" cy="1031051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pPr algn="l"/>
            <a:r>
              <a:rPr lang="fr-CA" dirty="0">
                <a:effectLst/>
                <a:latin typeface="+mn-lt"/>
              </a:rPr>
              <a:t> 1</a:t>
            </a:r>
            <a:r>
              <a:rPr lang="fr-CA" sz="3200" b="0" dirty="0">
                <a:effectLst/>
                <a:latin typeface="+mn-lt"/>
              </a:rPr>
              <a:t>. Au cours des 19 dernières années, quelle somme la campagne Walmart a-t-elle rapportée à la Croix-Rouge canadienne? </a:t>
            </a:r>
          </a:p>
          <a:p>
            <a:pPr algn="l"/>
            <a:endParaRPr lang="fr-CA" sz="1800" b="0" dirty="0">
              <a:solidFill>
                <a:srgbClr val="FF0000"/>
              </a:solidFill>
              <a:effectLst/>
              <a:latin typeface="+mn-lt"/>
            </a:endParaRPr>
          </a:p>
          <a:p>
            <a:pPr marL="514350" indent="-514350" algn="l">
              <a:buFont typeface="+mj-lt"/>
              <a:buAutoNum type="alphaLcParenR"/>
            </a:pPr>
            <a:r>
              <a:rPr lang="fr-CA" b="0" dirty="0">
                <a:solidFill>
                  <a:srgbClr val="FF0000"/>
                </a:solidFill>
                <a:effectLst/>
                <a:latin typeface="+mn-lt"/>
              </a:rPr>
              <a:t>19 M$</a:t>
            </a:r>
          </a:p>
          <a:p>
            <a:pPr marL="514350" indent="-514350" algn="l">
              <a:buFont typeface="+mj-lt"/>
              <a:buAutoNum type="alphaLcParenR"/>
            </a:pPr>
            <a:r>
              <a:rPr lang="fr-CA" b="0" dirty="0">
                <a:solidFill>
                  <a:srgbClr val="FF0000"/>
                </a:solidFill>
                <a:effectLst/>
                <a:latin typeface="+mn-lt"/>
              </a:rPr>
              <a:t>37 M$</a:t>
            </a:r>
          </a:p>
          <a:p>
            <a:pPr marL="514350" indent="-514350" algn="l">
              <a:buFont typeface="+mj-lt"/>
              <a:buAutoNum type="alphaLcParenR"/>
            </a:pPr>
            <a:r>
              <a:rPr lang="fr-CA" b="0" dirty="0">
                <a:solidFill>
                  <a:srgbClr val="FF0000"/>
                </a:solidFill>
                <a:effectLst/>
                <a:latin typeface="+mn-lt"/>
              </a:rPr>
              <a:t>54 M$</a:t>
            </a:r>
          </a:p>
          <a:p>
            <a:pPr marL="514350" indent="-514350" algn="l">
              <a:buFont typeface="+mj-lt"/>
              <a:buAutoNum type="alphaLcParenR"/>
            </a:pPr>
            <a:r>
              <a:rPr lang="fr-CA" b="0" dirty="0">
                <a:solidFill>
                  <a:srgbClr val="FF0000"/>
                </a:solidFill>
                <a:effectLst/>
                <a:latin typeface="+mn-lt"/>
              </a:rPr>
              <a:t>64 M$</a:t>
            </a:r>
          </a:p>
          <a:p>
            <a:r>
              <a:rPr lang="fr-CA" dirty="0">
                <a:effectLst/>
                <a:latin typeface="+mn-lt"/>
              </a:rPr>
              <a:t> </a:t>
            </a:r>
            <a:endParaRPr lang="fr-CA" dirty="0">
              <a:latin typeface="+mn-lt"/>
            </a:endParaRPr>
          </a:p>
          <a:p>
            <a:pPr algn="l"/>
            <a:r>
              <a:rPr lang="fr-CA" dirty="0">
                <a:effectLst/>
                <a:latin typeface="+mn-lt"/>
              </a:rPr>
              <a:t>2. </a:t>
            </a:r>
            <a:r>
              <a:rPr lang="fr-CA" sz="3200" b="0" dirty="0">
                <a:effectLst/>
                <a:latin typeface="+mn-lt"/>
              </a:rPr>
              <a:t>Les fonds recueillis dans le cadre de la campagne Walmart permettent de soutenir quelles activités de la Croix-Rouge canadienne? </a:t>
            </a:r>
          </a:p>
          <a:p>
            <a:pPr algn="l"/>
            <a:endParaRPr lang="fr-CA" sz="1800" dirty="0">
              <a:effectLst/>
              <a:latin typeface="+mn-lt"/>
            </a:endParaRPr>
          </a:p>
          <a:p>
            <a:pPr marL="514350" indent="-514350" algn="l">
              <a:buFont typeface="+mj-lt"/>
              <a:buAutoNum type="alphaLcParenR"/>
            </a:pPr>
            <a:r>
              <a:rPr lang="fr-CA" b="0" dirty="0">
                <a:solidFill>
                  <a:srgbClr val="FF0000"/>
                </a:solidFill>
                <a:effectLst/>
                <a:latin typeface="+mn-lt"/>
              </a:rPr>
              <a:t>La préparation en cas de situations d’urgence</a:t>
            </a:r>
            <a:endParaRPr lang="fr-CA" b="0" dirty="0">
              <a:solidFill>
                <a:srgbClr val="FF0000"/>
              </a:solidFill>
              <a:latin typeface="+mn-lt"/>
            </a:endParaRPr>
          </a:p>
          <a:p>
            <a:pPr marL="514350" indent="-514350" algn="l">
              <a:buFont typeface="+mj-lt"/>
              <a:buAutoNum type="alphaLcParenR"/>
            </a:pPr>
            <a:r>
              <a:rPr lang="fr-CA" b="0" dirty="0">
                <a:solidFill>
                  <a:srgbClr val="FF0000"/>
                </a:solidFill>
                <a:effectLst/>
                <a:latin typeface="+mn-lt"/>
              </a:rPr>
              <a:t> Le soutien aux communautés</a:t>
            </a:r>
          </a:p>
          <a:p>
            <a:pPr marL="514350" indent="-514350" algn="l">
              <a:buFont typeface="+mj-lt"/>
              <a:buAutoNum type="alphaLcParenR"/>
            </a:pPr>
            <a:r>
              <a:rPr lang="fr-CA" b="0" dirty="0">
                <a:solidFill>
                  <a:srgbClr val="FF0000"/>
                </a:solidFill>
                <a:effectLst/>
                <a:latin typeface="+mn-lt"/>
              </a:rPr>
              <a:t>Les interventions lors de sinistres individuels </a:t>
            </a:r>
          </a:p>
          <a:p>
            <a:pPr marL="514350" indent="-514350" algn="l">
              <a:buFont typeface="+mj-lt"/>
              <a:buAutoNum type="alphaLcParenR"/>
            </a:pPr>
            <a:r>
              <a:rPr lang="fr-CA" b="0" dirty="0">
                <a:solidFill>
                  <a:srgbClr val="FF0000"/>
                </a:solidFill>
                <a:effectLst/>
                <a:latin typeface="+mn-lt"/>
              </a:rPr>
              <a:t>Toutes ces réponses</a:t>
            </a:r>
            <a:endParaRPr lang="fr-CA" dirty="0">
              <a:solidFill>
                <a:srgbClr val="FF0000"/>
              </a:solidFill>
              <a:effectLst/>
              <a:latin typeface="+mn-lt"/>
            </a:endParaRPr>
          </a:p>
          <a:p>
            <a:r>
              <a:rPr lang="fr-CA" dirty="0">
                <a:effectLst/>
                <a:latin typeface="+mn-lt"/>
              </a:rPr>
              <a:t> </a:t>
            </a:r>
          </a:p>
          <a:p>
            <a:pPr algn="l"/>
            <a:r>
              <a:rPr lang="fr-CA" dirty="0">
                <a:effectLst/>
                <a:latin typeface="+mn-lt"/>
              </a:rPr>
              <a:t>3.  </a:t>
            </a:r>
            <a:r>
              <a:rPr lang="fr-CA" sz="3200" b="0" dirty="0">
                <a:effectLst/>
                <a:latin typeface="+mn-lt"/>
              </a:rPr>
              <a:t>À quelle fréquence la Croix-Rouge canadienne intervient-elle au pays?</a:t>
            </a:r>
          </a:p>
          <a:p>
            <a:pPr algn="l"/>
            <a:endParaRPr lang="fr-CA" sz="1800" dirty="0">
              <a:effectLst/>
              <a:latin typeface="+mn-lt"/>
            </a:endParaRPr>
          </a:p>
          <a:p>
            <a:pPr marL="514350" indent="-514350" algn="l">
              <a:buFont typeface="+mj-lt"/>
              <a:buAutoNum type="alphaLcParenR"/>
            </a:pPr>
            <a:r>
              <a:rPr lang="fr-CA" b="0" dirty="0">
                <a:solidFill>
                  <a:srgbClr val="FF0000"/>
                </a:solidFill>
                <a:effectLst/>
                <a:latin typeface="+mn-lt"/>
              </a:rPr>
              <a:t>Toutes les 3 heures</a:t>
            </a:r>
          </a:p>
          <a:p>
            <a:pPr marL="514350" indent="-514350" algn="l">
              <a:buFont typeface="+mj-lt"/>
              <a:buAutoNum type="alphaLcParenR"/>
            </a:pPr>
            <a:r>
              <a:rPr lang="fr-CA" b="0" dirty="0">
                <a:solidFill>
                  <a:srgbClr val="FF0000"/>
                </a:solidFill>
                <a:effectLst/>
                <a:latin typeface="+mn-lt"/>
              </a:rPr>
              <a:t>Toutes les 12 heures</a:t>
            </a:r>
          </a:p>
          <a:p>
            <a:pPr marL="514350" indent="-514350" algn="l">
              <a:buFont typeface="+mj-lt"/>
              <a:buAutoNum type="alphaLcParenR"/>
            </a:pPr>
            <a:r>
              <a:rPr lang="fr-CA" b="0" dirty="0">
                <a:solidFill>
                  <a:srgbClr val="FF0000"/>
                </a:solidFill>
                <a:effectLst/>
                <a:latin typeface="+mn-lt"/>
              </a:rPr>
              <a:t>Une fois par jour</a:t>
            </a:r>
          </a:p>
          <a:p>
            <a:pPr marL="514350" indent="-514350" algn="l">
              <a:buFont typeface="+mj-lt"/>
              <a:buAutoNum type="alphaLcParenR"/>
            </a:pPr>
            <a:r>
              <a:rPr lang="fr-CA" b="0" dirty="0">
                <a:solidFill>
                  <a:srgbClr val="FF0000"/>
                </a:solidFill>
                <a:latin typeface="+mn-lt"/>
              </a:rPr>
              <a:t>Une fois par semaine</a:t>
            </a:r>
            <a:endParaRPr lang="fr-CA" b="0" dirty="0">
              <a:solidFill>
                <a:srgbClr val="FF0000"/>
              </a:solidFill>
              <a:effectLst/>
              <a:latin typeface="+mn-lt"/>
            </a:endParaRPr>
          </a:p>
          <a:p>
            <a:r>
              <a:rPr lang="fr-CA" dirty="0">
                <a:effectLst/>
                <a:latin typeface="+mn-lt"/>
              </a:rPr>
              <a:t> </a:t>
            </a:r>
          </a:p>
        </p:txBody>
      </p:sp>
      <p:sp>
        <p:nvSpPr>
          <p:cNvPr id="10" name="Title goes here">
            <a:extLst>
              <a:ext uri="{FF2B5EF4-FFF2-40B4-BE49-F238E27FC236}">
                <a16:creationId xmlns:a16="http://schemas.microsoft.com/office/drawing/2014/main" id="{1C4C9552-39E9-9FB5-44C5-D902911DFA1A}"/>
              </a:ext>
            </a:extLst>
          </p:cNvPr>
          <p:cNvSpPr txBox="1">
            <a:spLocks noGrp="1"/>
          </p:cNvSpPr>
          <p:nvPr>
            <p:ph type="title"/>
            <p:custDataLst>
              <p:tags r:id="rId2"/>
            </p:custDataLst>
          </p:nvPr>
        </p:nvSpPr>
        <p:spPr>
          <a:xfrm>
            <a:off x="914400" y="669925"/>
            <a:ext cx="23114000" cy="2006600"/>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dirty="0" err="1">
                <a:latin typeface="Arial"/>
                <a:cs typeface="Arial"/>
              </a:rPr>
              <a:t>Quizz</a:t>
            </a:r>
            <a:r>
              <a:rPr lang="en-CA" dirty="0">
                <a:latin typeface="Arial"/>
                <a:cs typeface="Arial"/>
              </a:rPr>
              <a:t> :</a:t>
            </a:r>
            <a:endParaRPr lang="en-CA" dirty="0">
              <a:latin typeface="Arial" panose="020B0604020202020204" pitchFamily="34" charset="0"/>
              <a:cs typeface="Arial" panose="020B0604020202020204" pitchFamily="34" charset="0"/>
            </a:endParaRPr>
          </a:p>
        </p:txBody>
      </p:sp>
      <p:sp>
        <p:nvSpPr>
          <p:cNvPr id="11" name="Line">
            <a:extLst>
              <a:ext uri="{FF2B5EF4-FFF2-40B4-BE49-F238E27FC236}">
                <a16:creationId xmlns:a16="http://schemas.microsoft.com/office/drawing/2014/main" id="{24B4F702-4FBF-2AC1-0E28-9308EBB6ADEE}"/>
              </a:ext>
            </a:extLst>
          </p:cNvPr>
          <p:cNvSpPr/>
          <p:nvPr>
            <p:custDataLst>
              <p:tags r:id="rId3"/>
            </p:custDataLst>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Tree>
    <p:extLst>
      <p:ext uri="{BB962C8B-B14F-4D97-AF65-F5344CB8AC3E}">
        <p14:creationId xmlns:p14="http://schemas.microsoft.com/office/powerpoint/2010/main" val="3430849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animEffect transition="in" filter="checkerboard(across)">
                                      <p:cBhvr>
                                        <p:cTn id="11" dur="500"/>
                                        <p:tgtEl>
                                          <p:spTgt spid="9">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checkerboard(across)">
                                      <p:cBhvr>
                                        <p:cTn id="16" dur="500"/>
                                        <p:tgtEl>
                                          <p:spTgt spid="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animEffect transition="in" filter="checkerboard(across)">
                                      <p:cBhvr>
                                        <p:cTn id="21" dur="500"/>
                                        <p:tgtEl>
                                          <p:spTgt spid="9">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 presetClass="entr" presetSubtype="10" fill="hold" nodeType="clickEffect">
                                  <p:stCondLst>
                                    <p:cond delay="0"/>
                                  </p:stCondLst>
                                  <p:childTnLst>
                                    <p:set>
                                      <p:cBhvr>
                                        <p:cTn id="25" dur="1" fill="hold">
                                          <p:stCondLst>
                                            <p:cond delay="0"/>
                                          </p:stCondLst>
                                        </p:cTn>
                                        <p:tgtEl>
                                          <p:spTgt spid="9">
                                            <p:txEl>
                                              <p:pRg st="5" end="5"/>
                                            </p:txEl>
                                          </p:spTgt>
                                        </p:tgtEl>
                                        <p:attrNameLst>
                                          <p:attrName>style.visibility</p:attrName>
                                        </p:attrNameLst>
                                      </p:cBhvr>
                                      <p:to>
                                        <p:strVal val="visible"/>
                                      </p:to>
                                    </p:set>
                                    <p:animEffect transition="in" filter="checkerboard(across)">
                                      <p:cBhvr>
                                        <p:cTn id="26" dur="500"/>
                                        <p:tgtEl>
                                          <p:spTgt spid="9">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9">
                                            <p:txEl>
                                              <p:pRg st="9" end="9"/>
                                            </p:txEl>
                                          </p:spTgt>
                                        </p:tgtEl>
                                        <p:attrNameLst>
                                          <p:attrName>style.visibility</p:attrName>
                                        </p:attrNameLst>
                                      </p:cBhvr>
                                      <p:to>
                                        <p:strVal val="visible"/>
                                      </p:to>
                                    </p:set>
                                    <p:animEffect transition="in" filter="checkerboard(across)">
                                      <p:cBhvr>
                                        <p:cTn id="35" dur="500"/>
                                        <p:tgtEl>
                                          <p:spTgt spid="9">
                                            <p:txEl>
                                              <p:pRg st="9" end="9"/>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9">
                                            <p:txEl>
                                              <p:pRg st="10" end="10"/>
                                            </p:txEl>
                                          </p:spTgt>
                                        </p:tgtEl>
                                        <p:attrNameLst>
                                          <p:attrName>style.visibility</p:attrName>
                                        </p:attrNameLst>
                                      </p:cBhvr>
                                      <p:to>
                                        <p:strVal val="visible"/>
                                      </p:to>
                                    </p:set>
                                    <p:animEffect transition="in" filter="checkerboard(across)">
                                      <p:cBhvr>
                                        <p:cTn id="40" dur="500"/>
                                        <p:tgtEl>
                                          <p:spTgt spid="9">
                                            <p:txEl>
                                              <p:pRg st="10" end="1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9">
                                            <p:txEl>
                                              <p:pRg st="11" end="11"/>
                                            </p:txEl>
                                          </p:spTgt>
                                        </p:tgtEl>
                                        <p:attrNameLst>
                                          <p:attrName>style.visibility</p:attrName>
                                        </p:attrNameLst>
                                      </p:cBhvr>
                                      <p:to>
                                        <p:strVal val="visible"/>
                                      </p:to>
                                    </p:set>
                                    <p:animEffect transition="in" filter="checkerboard(across)">
                                      <p:cBhvr>
                                        <p:cTn id="45" dur="500"/>
                                        <p:tgtEl>
                                          <p:spTgt spid="9">
                                            <p:txEl>
                                              <p:pRg st="11" end="1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9">
                                            <p:txEl>
                                              <p:pRg st="12" end="12"/>
                                            </p:txEl>
                                          </p:spTgt>
                                        </p:tgtEl>
                                        <p:attrNameLst>
                                          <p:attrName>style.visibility</p:attrName>
                                        </p:attrNameLst>
                                      </p:cBhvr>
                                      <p:to>
                                        <p:strVal val="visible"/>
                                      </p:to>
                                    </p:set>
                                    <p:animEffect transition="in" filter="checkerboard(across)">
                                      <p:cBhvr>
                                        <p:cTn id="50" dur="500"/>
                                        <p:tgtEl>
                                          <p:spTgt spid="9">
                                            <p:txEl>
                                              <p:pRg st="12" end="12"/>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9">
                                            <p:txEl>
                                              <p:pRg st="14" end="1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5" presetClass="entr" presetSubtype="10" fill="hold" nodeType="clickEffect">
                                  <p:stCondLst>
                                    <p:cond delay="0"/>
                                  </p:stCondLst>
                                  <p:childTnLst>
                                    <p:set>
                                      <p:cBhvr>
                                        <p:cTn id="58" dur="1" fill="hold">
                                          <p:stCondLst>
                                            <p:cond delay="0"/>
                                          </p:stCondLst>
                                        </p:cTn>
                                        <p:tgtEl>
                                          <p:spTgt spid="9">
                                            <p:txEl>
                                              <p:pRg st="16" end="16"/>
                                            </p:txEl>
                                          </p:spTgt>
                                        </p:tgtEl>
                                        <p:attrNameLst>
                                          <p:attrName>style.visibility</p:attrName>
                                        </p:attrNameLst>
                                      </p:cBhvr>
                                      <p:to>
                                        <p:strVal val="visible"/>
                                      </p:to>
                                    </p:set>
                                    <p:animEffect transition="in" filter="checkerboard(across)">
                                      <p:cBhvr>
                                        <p:cTn id="59" dur="500"/>
                                        <p:tgtEl>
                                          <p:spTgt spid="9">
                                            <p:txEl>
                                              <p:pRg st="16" end="16"/>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5" presetClass="entr" presetSubtype="10" fill="hold" nodeType="clickEffect">
                                  <p:stCondLst>
                                    <p:cond delay="0"/>
                                  </p:stCondLst>
                                  <p:childTnLst>
                                    <p:set>
                                      <p:cBhvr>
                                        <p:cTn id="63" dur="1" fill="hold">
                                          <p:stCondLst>
                                            <p:cond delay="0"/>
                                          </p:stCondLst>
                                        </p:cTn>
                                        <p:tgtEl>
                                          <p:spTgt spid="9">
                                            <p:txEl>
                                              <p:pRg st="17" end="17"/>
                                            </p:txEl>
                                          </p:spTgt>
                                        </p:tgtEl>
                                        <p:attrNameLst>
                                          <p:attrName>style.visibility</p:attrName>
                                        </p:attrNameLst>
                                      </p:cBhvr>
                                      <p:to>
                                        <p:strVal val="visible"/>
                                      </p:to>
                                    </p:set>
                                    <p:animEffect transition="in" filter="checkerboard(across)">
                                      <p:cBhvr>
                                        <p:cTn id="64" dur="500"/>
                                        <p:tgtEl>
                                          <p:spTgt spid="9">
                                            <p:txEl>
                                              <p:pRg st="17" end="17"/>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5" presetClass="entr" presetSubtype="10" fill="hold" nodeType="clickEffect">
                                  <p:stCondLst>
                                    <p:cond delay="0"/>
                                  </p:stCondLst>
                                  <p:childTnLst>
                                    <p:set>
                                      <p:cBhvr>
                                        <p:cTn id="68" dur="1" fill="hold">
                                          <p:stCondLst>
                                            <p:cond delay="0"/>
                                          </p:stCondLst>
                                        </p:cTn>
                                        <p:tgtEl>
                                          <p:spTgt spid="9">
                                            <p:txEl>
                                              <p:pRg st="18" end="18"/>
                                            </p:txEl>
                                          </p:spTgt>
                                        </p:tgtEl>
                                        <p:attrNameLst>
                                          <p:attrName>style.visibility</p:attrName>
                                        </p:attrNameLst>
                                      </p:cBhvr>
                                      <p:to>
                                        <p:strVal val="visible"/>
                                      </p:to>
                                    </p:set>
                                    <p:animEffect transition="in" filter="checkerboard(across)">
                                      <p:cBhvr>
                                        <p:cTn id="69" dur="500"/>
                                        <p:tgtEl>
                                          <p:spTgt spid="9">
                                            <p:txEl>
                                              <p:pRg st="18" end="18"/>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 presetClass="entr" presetSubtype="10" fill="hold" nodeType="clickEffect">
                                  <p:stCondLst>
                                    <p:cond delay="0"/>
                                  </p:stCondLst>
                                  <p:childTnLst>
                                    <p:set>
                                      <p:cBhvr>
                                        <p:cTn id="73" dur="1" fill="hold">
                                          <p:stCondLst>
                                            <p:cond delay="0"/>
                                          </p:stCondLst>
                                        </p:cTn>
                                        <p:tgtEl>
                                          <p:spTgt spid="9">
                                            <p:txEl>
                                              <p:pRg st="19" end="19"/>
                                            </p:txEl>
                                          </p:spTgt>
                                        </p:tgtEl>
                                        <p:attrNameLst>
                                          <p:attrName>style.visibility</p:attrName>
                                        </p:attrNameLst>
                                      </p:cBhvr>
                                      <p:to>
                                        <p:strVal val="visible"/>
                                      </p:to>
                                    </p:set>
                                    <p:animEffect transition="in" filter="checkerboard(across)">
                                      <p:cBhvr>
                                        <p:cTn id="74" dur="500"/>
                                        <p:tgtEl>
                                          <p:spTgt spid="9">
                                            <p:txEl>
                                              <p:pRg st="19" end="1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custDataLst>
              <p:tags r:id="rId1"/>
            </p:custDataLst>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a:lnSpc>
                <a:spcPct val="100000"/>
              </a:lnSpc>
            </a:pPr>
            <a:r>
              <a:rPr lang="en-CA" dirty="0" err="1">
                <a:latin typeface="Arial"/>
                <a:cs typeface="Arial"/>
              </a:rPr>
              <a:t>Objectifs</a:t>
            </a:r>
            <a:r>
              <a:rPr lang="en-CA" dirty="0">
                <a:latin typeface="Arial"/>
                <a:cs typeface="Arial"/>
              </a:rPr>
              <a:t> de la </a:t>
            </a:r>
            <a:r>
              <a:rPr lang="en-CA" dirty="0" err="1">
                <a:latin typeface="Arial"/>
                <a:cs typeface="Arial"/>
              </a:rPr>
              <a:t>campagne</a:t>
            </a:r>
            <a:r>
              <a:rPr lang="en-CA" dirty="0">
                <a:latin typeface="Arial"/>
                <a:cs typeface="Arial"/>
              </a:rPr>
              <a:t> 2023</a:t>
            </a:r>
            <a:endParaRPr dirty="0">
              <a:latin typeface="Arial" panose="020B0604020202020204" pitchFamily="34" charset="0"/>
              <a:cs typeface="Arial" panose="020B0604020202020204" pitchFamily="34" charset="0"/>
            </a:endParaRPr>
          </a:p>
        </p:txBody>
      </p:sp>
      <p:sp>
        <p:nvSpPr>
          <p:cNvPr id="132" name="Line"/>
          <p:cNvSpPr/>
          <p:nvPr>
            <p:custDataLst>
              <p:tags r:id="rId2"/>
            </p:custDataLst>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sp>
        <p:nvSpPr>
          <p:cNvPr id="7" name="TextBox 1">
            <a:extLst>
              <a:ext uri="{FF2B5EF4-FFF2-40B4-BE49-F238E27FC236}">
                <a16:creationId xmlns:a16="http://schemas.microsoft.com/office/drawing/2014/main" id="{FFF2D828-62C2-B6BF-1441-51F8AB3FAF23}"/>
              </a:ext>
            </a:extLst>
          </p:cNvPr>
          <p:cNvSpPr txBox="1"/>
          <p:nvPr>
            <p:custDataLst>
              <p:tags r:id="rId3"/>
            </p:custDataLst>
          </p:nvPr>
        </p:nvSpPr>
        <p:spPr>
          <a:xfrm>
            <a:off x="2165927" y="2992205"/>
            <a:ext cx="22837648" cy="19645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marL="857250" indent="-857250" algn="l" fontAlgn="base">
              <a:lnSpc>
                <a:spcPct val="200000"/>
              </a:lnSpc>
              <a:buFont typeface="Arial" panose="020B0604020202020204" pitchFamily="34" charset="0"/>
              <a:buChar char="•"/>
            </a:pPr>
            <a:r>
              <a:rPr lang="en-US" sz="7200" dirty="0" err="1">
                <a:latin typeface="Arial"/>
                <a:cs typeface="Arial"/>
              </a:rPr>
              <a:t>L’objectif</a:t>
            </a:r>
            <a:r>
              <a:rPr lang="en-US" sz="7200" dirty="0">
                <a:latin typeface="Arial"/>
                <a:cs typeface="Arial"/>
              </a:rPr>
              <a:t> national </a:t>
            </a:r>
            <a:r>
              <a:rPr lang="en-US" sz="7200" dirty="0" err="1">
                <a:latin typeface="Arial"/>
                <a:cs typeface="Arial"/>
              </a:rPr>
              <a:t>est</a:t>
            </a:r>
            <a:r>
              <a:rPr lang="en-US" sz="7200" dirty="0">
                <a:latin typeface="Arial"/>
                <a:cs typeface="Arial"/>
              </a:rPr>
              <a:t> de </a:t>
            </a:r>
            <a:r>
              <a:rPr lang="en-US" sz="7200" dirty="0">
                <a:solidFill>
                  <a:srgbClr val="FF0000"/>
                </a:solidFill>
                <a:latin typeface="Arial"/>
                <a:cs typeface="Arial"/>
              </a:rPr>
              <a:t>3,5 millions $</a:t>
            </a:r>
            <a:r>
              <a:rPr lang="en-US" sz="7200" dirty="0">
                <a:solidFill>
                  <a:schemeClr val="tx1"/>
                </a:solidFill>
                <a:latin typeface="Arial"/>
                <a:cs typeface="Arial"/>
              </a:rPr>
              <a:t>!</a:t>
            </a:r>
            <a:r>
              <a:rPr lang="en-US" sz="7200" dirty="0">
                <a:solidFill>
                  <a:srgbClr val="FF0000"/>
                </a:solidFill>
                <a:latin typeface="Arial"/>
                <a:cs typeface="Arial"/>
              </a:rPr>
              <a:t>  </a:t>
            </a:r>
            <a:endParaRPr lang="en-US" dirty="0">
              <a:solidFill>
                <a:srgbClr val="FF0000"/>
              </a:solidFill>
            </a:endParaRPr>
          </a:p>
        </p:txBody>
      </p:sp>
      <p:sp>
        <p:nvSpPr>
          <p:cNvPr id="8" name="TextBox 1">
            <a:extLst>
              <a:ext uri="{FF2B5EF4-FFF2-40B4-BE49-F238E27FC236}">
                <a16:creationId xmlns:a16="http://schemas.microsoft.com/office/drawing/2014/main" id="{E617C629-C029-E8A4-AA73-4612E0B99406}"/>
              </a:ext>
            </a:extLst>
          </p:cNvPr>
          <p:cNvSpPr txBox="1"/>
          <p:nvPr>
            <p:custDataLst>
              <p:tags r:id="rId4"/>
            </p:custDataLst>
          </p:nvPr>
        </p:nvSpPr>
        <p:spPr>
          <a:xfrm>
            <a:off x="4151376" y="8701840"/>
            <a:ext cx="16713569" cy="1998176"/>
          </a:xfrm>
          <a:prstGeom prst="rect">
            <a:avLst/>
          </a:prstGeom>
          <a:noFill/>
          <a:ln w="12700" cap="flat">
            <a:solidFill>
              <a:srgbClr val="FF0000"/>
            </a:solidFill>
            <a:miter lim="400000"/>
          </a:ln>
          <a:effectLst/>
          <a:sp3d/>
        </p:spPr>
        <p:style>
          <a:lnRef idx="0">
            <a:scrgbClr r="0" g="0" b="0"/>
          </a:lnRef>
          <a:fillRef idx="0">
            <a:scrgbClr r="0" g="0" b="0"/>
          </a:fillRef>
          <a:effectRef idx="0">
            <a:scrgbClr r="0" g="0" b="0"/>
          </a:effectRef>
          <a:fontRef idx="none"/>
        </p:style>
        <p:txBody>
          <a:bodyPr wrap="square"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rtl="0" fontAlgn="base">
              <a:lnSpc>
                <a:spcPct val="150000"/>
              </a:lnSpc>
            </a:pPr>
            <a:r>
              <a:rPr lang="en-US" sz="4400" dirty="0"/>
              <a:t>Walmart Canada </a:t>
            </a:r>
            <a:r>
              <a:rPr lang="en-US" sz="4400" dirty="0" err="1"/>
              <a:t>donnera</a:t>
            </a:r>
            <a:r>
              <a:rPr lang="en-US" sz="4400" dirty="0"/>
              <a:t> le coup </a:t>
            </a:r>
            <a:r>
              <a:rPr lang="en-US" sz="4400" dirty="0" err="1"/>
              <a:t>d’envoi</a:t>
            </a:r>
            <a:r>
              <a:rPr lang="en-US" sz="4400" dirty="0"/>
              <a:t> de la </a:t>
            </a:r>
            <a:r>
              <a:rPr lang="en-US" sz="4400" dirty="0" err="1"/>
              <a:t>campagne</a:t>
            </a:r>
            <a:r>
              <a:rPr lang="en-US" sz="4400" dirty="0"/>
              <a:t> avec un don de 1 M$!</a:t>
            </a:r>
            <a:endParaRPr lang="en-US" sz="4400" dirty="0">
              <a:highlight>
                <a:srgbClr val="FFFF00"/>
              </a:highlight>
            </a:endParaRPr>
          </a:p>
        </p:txBody>
      </p:sp>
      <p:sp>
        <p:nvSpPr>
          <p:cNvPr id="2" name="TextBox 1">
            <a:extLst>
              <a:ext uri="{FF2B5EF4-FFF2-40B4-BE49-F238E27FC236}">
                <a16:creationId xmlns:a16="http://schemas.microsoft.com/office/drawing/2014/main" id="{08D3F3BC-E4B2-EB19-1B2D-19306FFEE08C}"/>
              </a:ext>
            </a:extLst>
          </p:cNvPr>
          <p:cNvSpPr txBox="1"/>
          <p:nvPr>
            <p:custDataLst>
              <p:tags r:id="rId5"/>
            </p:custDataLst>
          </p:nvPr>
        </p:nvSpPr>
        <p:spPr>
          <a:xfrm>
            <a:off x="2165927" y="5470310"/>
            <a:ext cx="22837648" cy="19645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lIns="91440" tIns="45720" rIns="91440" bIns="45720" anchor="t">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lvl9pPr>
          </a:lstStyle>
          <a:p>
            <a:pPr marL="857250" indent="-857250" algn="l" fontAlgn="base">
              <a:lnSpc>
                <a:spcPct val="200000"/>
              </a:lnSpc>
              <a:buFont typeface="Arial" panose="020B0604020202020204" pitchFamily="34" charset="0"/>
              <a:buChar char="•"/>
            </a:pPr>
            <a:r>
              <a:rPr lang="en-US" sz="7200" dirty="0" err="1">
                <a:latin typeface="Arial"/>
                <a:cs typeface="Arial"/>
              </a:rPr>
              <a:t>L’objectif</a:t>
            </a:r>
            <a:r>
              <a:rPr lang="en-US" sz="7200" dirty="0">
                <a:latin typeface="Arial"/>
                <a:cs typeface="Arial"/>
              </a:rPr>
              <a:t> pour le Québec </a:t>
            </a:r>
            <a:r>
              <a:rPr lang="en-US" sz="7200" dirty="0" err="1">
                <a:latin typeface="Arial"/>
                <a:cs typeface="Arial"/>
              </a:rPr>
              <a:t>est</a:t>
            </a:r>
            <a:r>
              <a:rPr lang="en-US" sz="7200" dirty="0">
                <a:latin typeface="Arial"/>
                <a:cs typeface="Arial"/>
              </a:rPr>
              <a:t> de </a:t>
            </a:r>
            <a:r>
              <a:rPr lang="en-US" sz="7200" dirty="0">
                <a:solidFill>
                  <a:srgbClr val="FF0000"/>
                </a:solidFill>
                <a:latin typeface="Arial"/>
                <a:cs typeface="Arial"/>
              </a:rPr>
              <a:t>350,000 $</a:t>
            </a:r>
            <a:r>
              <a:rPr lang="en-US" sz="7200" dirty="0">
                <a:solidFill>
                  <a:schemeClr val="tx1"/>
                </a:solidFill>
                <a:latin typeface="Arial"/>
                <a:cs typeface="Arial"/>
              </a:rPr>
              <a:t>!</a:t>
            </a:r>
            <a:r>
              <a:rPr lang="en-US" sz="7200" dirty="0">
                <a:solidFill>
                  <a:srgbClr val="FF0000"/>
                </a:solidFill>
                <a:latin typeface="Arial"/>
                <a:cs typeface="Arial"/>
              </a:rPr>
              <a:t> </a:t>
            </a:r>
            <a:r>
              <a:rPr lang="en-US" sz="7200" dirty="0">
                <a:latin typeface="Arial"/>
                <a:cs typeface="Arial"/>
              </a:rPr>
              <a:t> </a:t>
            </a:r>
            <a:endParaRPr lang="en-US" dirty="0"/>
          </a:p>
        </p:txBody>
      </p:sp>
      <p:pic>
        <p:nvPicPr>
          <p:cNvPr id="3" name="walmartlockup-FA_WM CRC BI.png" descr="walmartlockup-FA_WM CRC BI.png">
            <a:extLst>
              <a:ext uri="{FF2B5EF4-FFF2-40B4-BE49-F238E27FC236}">
                <a16:creationId xmlns:a16="http://schemas.microsoft.com/office/drawing/2014/main" id="{683B7DC0-27AD-65AF-0139-2748564DB8DA}"/>
              </a:ext>
            </a:extLst>
          </p:cNvPr>
          <p:cNvPicPr>
            <a:picLocks noChangeAspect="1"/>
          </p:cNvPicPr>
          <p:nvPr>
            <p:custDataLst>
              <p:tags r:id="rId6"/>
            </p:custDataLst>
          </p:nvPr>
        </p:nvPicPr>
        <p:blipFill>
          <a:blip r:embed="rId9"/>
          <a:stretch>
            <a:fillRect/>
          </a:stretch>
        </p:blipFill>
        <p:spPr>
          <a:xfrm>
            <a:off x="9404741" y="11967035"/>
            <a:ext cx="5574515" cy="1142327"/>
          </a:xfrm>
          <a:prstGeom prst="rect">
            <a:avLst/>
          </a:prstGeom>
        </p:spPr>
      </p:pic>
    </p:spTree>
    <p:extLst>
      <p:ext uri="{BB962C8B-B14F-4D97-AF65-F5344CB8AC3E}">
        <p14:creationId xmlns:p14="http://schemas.microsoft.com/office/powerpoint/2010/main" val="4002240798"/>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Title Goes Here"/>
          <p:cNvSpPr txBox="1">
            <a:spLocks noGrp="1"/>
          </p:cNvSpPr>
          <p:nvPr>
            <p:ph type="title"/>
            <p:custDataLst>
              <p:tags r:id="rId1"/>
            </p:custDataLst>
          </p:nvPr>
        </p:nvSpPr>
        <p:spPr>
          <a:xfrm>
            <a:off x="863600" y="800100"/>
            <a:ext cx="20828000" cy="1397000"/>
          </a:xfrm>
          <a:prstGeom prst="rect">
            <a:avLst/>
          </a:prstGeom>
        </p:spPr>
        <p:txBody>
          <a:bodyPr anchor="t">
            <a:noAutofit/>
          </a:bodyPr>
          <a:lstStyle>
            <a:lvl1pPr algn="l" defTabSz="457200">
              <a:lnSpc>
                <a:spcPts val="13100"/>
              </a:lnSpc>
              <a:defRPr sz="7200" b="1">
                <a:solidFill>
                  <a:srgbClr val="EE0000"/>
                </a:solidFill>
              </a:defRPr>
            </a:lvl1pPr>
          </a:lstStyle>
          <a:p>
            <a:pPr>
              <a:lnSpc>
                <a:spcPct val="100000"/>
              </a:lnSpc>
            </a:pPr>
            <a:r>
              <a:rPr lang="en-CA" dirty="0" err="1">
                <a:latin typeface="Arial"/>
                <a:cs typeface="Arial"/>
              </a:rPr>
              <a:t>Déroulement</a:t>
            </a:r>
            <a:r>
              <a:rPr lang="en-CA" dirty="0">
                <a:latin typeface="Arial"/>
                <a:cs typeface="Arial"/>
              </a:rPr>
              <a:t> de la </a:t>
            </a:r>
            <a:r>
              <a:rPr lang="en-CA" dirty="0" err="1">
                <a:latin typeface="Arial"/>
                <a:cs typeface="Arial"/>
              </a:rPr>
              <a:t>campagne</a:t>
            </a:r>
            <a:br>
              <a:rPr lang="en-CA" dirty="0">
                <a:latin typeface="Arial"/>
                <a:cs typeface="Arial"/>
              </a:rPr>
            </a:br>
            <a:endParaRPr lang="en-CA" dirty="0">
              <a:latin typeface="Arial" panose="020B0604020202020204" pitchFamily="34" charset="0"/>
              <a:cs typeface="Arial" panose="020B0604020202020204" pitchFamily="34" charset="0"/>
            </a:endParaRPr>
          </a:p>
        </p:txBody>
      </p:sp>
      <p:sp>
        <p:nvSpPr>
          <p:cNvPr id="138" name="Line"/>
          <p:cNvSpPr/>
          <p:nvPr>
            <p:custDataLst>
              <p:tags r:id="rId2"/>
            </p:custDataLst>
          </p:nvPr>
        </p:nvSpPr>
        <p:spPr>
          <a:xfrm>
            <a:off x="863600" y="2082800"/>
            <a:ext cx="10967045"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pSp>
        <p:nvGrpSpPr>
          <p:cNvPr id="2" name="Groupe 1">
            <a:extLst>
              <a:ext uri="{FF2B5EF4-FFF2-40B4-BE49-F238E27FC236}">
                <a16:creationId xmlns:a16="http://schemas.microsoft.com/office/drawing/2014/main" id="{29132A51-277D-E1C4-08EA-2FB49BA065DC}"/>
              </a:ext>
            </a:extLst>
          </p:cNvPr>
          <p:cNvGrpSpPr/>
          <p:nvPr>
            <p:custDataLst>
              <p:tags r:id="rId3"/>
            </p:custDataLst>
          </p:nvPr>
        </p:nvGrpSpPr>
        <p:grpSpPr>
          <a:xfrm>
            <a:off x="799444" y="3492890"/>
            <a:ext cx="11050083" cy="7669474"/>
            <a:chOff x="767507" y="4591714"/>
            <a:chExt cx="12787127" cy="7669474"/>
          </a:xfrm>
        </p:grpSpPr>
        <p:sp>
          <p:nvSpPr>
            <p:cNvPr id="4" name="Rectangle 3">
              <a:extLst>
                <a:ext uri="{FF2B5EF4-FFF2-40B4-BE49-F238E27FC236}">
                  <a16:creationId xmlns:a16="http://schemas.microsoft.com/office/drawing/2014/main" id="{B395FA68-A48B-5998-E71C-3CFF554485E3}"/>
                </a:ext>
              </a:extLst>
            </p:cNvPr>
            <p:cNvSpPr/>
            <p:nvPr/>
          </p:nvSpPr>
          <p:spPr>
            <a:xfrm>
              <a:off x="767507" y="5565588"/>
              <a:ext cx="12787127" cy="756000"/>
            </a:xfrm>
            <a:prstGeom prst="rect">
              <a:avLst/>
            </a:prstGeom>
          </p:spPr>
          <p:style>
            <a:lnRef idx="2">
              <a:schemeClr val="accent5">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a:lstStyle/>
            <a:p>
              <a:endParaRPr lang="fr-CA" dirty="0"/>
            </a:p>
          </p:txBody>
        </p:sp>
        <p:sp>
          <p:nvSpPr>
            <p:cNvPr id="5" name="Forme libre : forme 4">
              <a:extLst>
                <a:ext uri="{FF2B5EF4-FFF2-40B4-BE49-F238E27FC236}">
                  <a16:creationId xmlns:a16="http://schemas.microsoft.com/office/drawing/2014/main" id="{45577CA6-AC46-3BD9-4460-EF48A22F2F45}"/>
                </a:ext>
              </a:extLst>
            </p:cNvPr>
            <p:cNvSpPr/>
            <p:nvPr/>
          </p:nvSpPr>
          <p:spPr>
            <a:xfrm>
              <a:off x="1374804" y="4591714"/>
              <a:ext cx="12083738" cy="1553896"/>
            </a:xfrm>
            <a:custGeom>
              <a:avLst/>
              <a:gdLst>
                <a:gd name="connsiteX0" fmla="*/ 0 w 12072411"/>
                <a:gd name="connsiteY0" fmla="*/ 230895 h 1385344"/>
                <a:gd name="connsiteX1" fmla="*/ 230895 w 12072411"/>
                <a:gd name="connsiteY1" fmla="*/ 0 h 1385344"/>
                <a:gd name="connsiteX2" fmla="*/ 11841516 w 12072411"/>
                <a:gd name="connsiteY2" fmla="*/ 0 h 1385344"/>
                <a:gd name="connsiteX3" fmla="*/ 12072411 w 12072411"/>
                <a:gd name="connsiteY3" fmla="*/ 230895 h 1385344"/>
                <a:gd name="connsiteX4" fmla="*/ 12072411 w 12072411"/>
                <a:gd name="connsiteY4" fmla="*/ 1154449 h 1385344"/>
                <a:gd name="connsiteX5" fmla="*/ 11841516 w 12072411"/>
                <a:gd name="connsiteY5" fmla="*/ 1385344 h 1385344"/>
                <a:gd name="connsiteX6" fmla="*/ 230895 w 12072411"/>
                <a:gd name="connsiteY6" fmla="*/ 1385344 h 1385344"/>
                <a:gd name="connsiteX7" fmla="*/ 0 w 12072411"/>
                <a:gd name="connsiteY7" fmla="*/ 1154449 h 1385344"/>
                <a:gd name="connsiteX8" fmla="*/ 0 w 12072411"/>
                <a:gd name="connsiteY8" fmla="*/ 230895 h 1385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72411" h="1385344">
                  <a:moveTo>
                    <a:pt x="0" y="230895"/>
                  </a:moveTo>
                  <a:cubicBezTo>
                    <a:pt x="0" y="103375"/>
                    <a:pt x="103375" y="0"/>
                    <a:pt x="230895" y="0"/>
                  </a:cubicBezTo>
                  <a:lnTo>
                    <a:pt x="11841516" y="0"/>
                  </a:lnTo>
                  <a:cubicBezTo>
                    <a:pt x="11969036" y="0"/>
                    <a:pt x="12072411" y="103375"/>
                    <a:pt x="12072411" y="230895"/>
                  </a:cubicBezTo>
                  <a:lnTo>
                    <a:pt x="12072411" y="1154449"/>
                  </a:lnTo>
                  <a:cubicBezTo>
                    <a:pt x="12072411" y="1281969"/>
                    <a:pt x="11969036" y="1385344"/>
                    <a:pt x="11841516" y="1385344"/>
                  </a:cubicBezTo>
                  <a:lnTo>
                    <a:pt x="230895" y="1385344"/>
                  </a:lnTo>
                  <a:cubicBezTo>
                    <a:pt x="103375" y="1385344"/>
                    <a:pt x="0" y="1281969"/>
                    <a:pt x="0" y="1154449"/>
                  </a:cubicBezTo>
                  <a:lnTo>
                    <a:pt x="0" y="230895"/>
                  </a:lnTo>
                  <a:close/>
                </a:path>
              </a:pathLst>
            </a:custGeom>
          </p:spPr>
          <p:style>
            <a:lnRef idx="2">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3411" tIns="67627" rIns="403411" bIns="67627" numCol="1" spcCol="1270" anchor="ctr" anchorCtr="0">
              <a:noAutofit/>
            </a:bodyPr>
            <a:lstStyle/>
            <a:p>
              <a:pPr marL="0" lvl="0" indent="0" algn="l" defTabSz="1600200">
                <a:lnSpc>
                  <a:spcPct val="90000"/>
                </a:lnSpc>
                <a:spcBef>
                  <a:spcPct val="0"/>
                </a:spcBef>
                <a:spcAft>
                  <a:spcPct val="35000"/>
                </a:spcAft>
                <a:buNone/>
              </a:pPr>
              <a:r>
                <a:rPr lang="en-US" sz="3400" kern="1200" dirty="0"/>
                <a:t>Pendant 4 semaines, les caissières inviteront les clients à faire des dons.</a:t>
              </a:r>
            </a:p>
          </p:txBody>
        </p:sp>
        <p:sp>
          <p:nvSpPr>
            <p:cNvPr id="8" name="Rectangle 7">
              <a:extLst>
                <a:ext uri="{FF2B5EF4-FFF2-40B4-BE49-F238E27FC236}">
                  <a16:creationId xmlns:a16="http://schemas.microsoft.com/office/drawing/2014/main" id="{01341FE4-6E5B-EAD9-975D-307610281B13}"/>
                </a:ext>
              </a:extLst>
            </p:cNvPr>
            <p:cNvSpPr/>
            <p:nvPr/>
          </p:nvSpPr>
          <p:spPr>
            <a:xfrm>
              <a:off x="863598" y="7538311"/>
              <a:ext cx="12691036" cy="756000"/>
            </a:xfrm>
            <a:prstGeom prst="rect">
              <a:avLst/>
            </a:prstGeom>
          </p:spPr>
          <p:style>
            <a:lnRef idx="2">
              <a:schemeClr val="accent5">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sp>
        <p:sp>
          <p:nvSpPr>
            <p:cNvPr id="9" name="Forme libre : forme 8">
              <a:extLst>
                <a:ext uri="{FF2B5EF4-FFF2-40B4-BE49-F238E27FC236}">
                  <a16:creationId xmlns:a16="http://schemas.microsoft.com/office/drawing/2014/main" id="{872F36BC-AF30-F20A-79F4-A18746714A83}"/>
                </a:ext>
              </a:extLst>
            </p:cNvPr>
            <p:cNvSpPr/>
            <p:nvPr/>
          </p:nvSpPr>
          <p:spPr>
            <a:xfrm>
              <a:off x="1429827" y="6607432"/>
              <a:ext cx="12028716" cy="1516732"/>
            </a:xfrm>
            <a:custGeom>
              <a:avLst/>
              <a:gdLst>
                <a:gd name="connsiteX0" fmla="*/ 0 w 12075864"/>
                <a:gd name="connsiteY0" fmla="*/ 232810 h 1396830"/>
                <a:gd name="connsiteX1" fmla="*/ 232810 w 12075864"/>
                <a:gd name="connsiteY1" fmla="*/ 0 h 1396830"/>
                <a:gd name="connsiteX2" fmla="*/ 11843054 w 12075864"/>
                <a:gd name="connsiteY2" fmla="*/ 0 h 1396830"/>
                <a:gd name="connsiteX3" fmla="*/ 12075864 w 12075864"/>
                <a:gd name="connsiteY3" fmla="*/ 232810 h 1396830"/>
                <a:gd name="connsiteX4" fmla="*/ 12075864 w 12075864"/>
                <a:gd name="connsiteY4" fmla="*/ 1164020 h 1396830"/>
                <a:gd name="connsiteX5" fmla="*/ 11843054 w 12075864"/>
                <a:gd name="connsiteY5" fmla="*/ 1396830 h 1396830"/>
                <a:gd name="connsiteX6" fmla="*/ 232810 w 12075864"/>
                <a:gd name="connsiteY6" fmla="*/ 1396830 h 1396830"/>
                <a:gd name="connsiteX7" fmla="*/ 0 w 12075864"/>
                <a:gd name="connsiteY7" fmla="*/ 1164020 h 1396830"/>
                <a:gd name="connsiteX8" fmla="*/ 0 w 12075864"/>
                <a:gd name="connsiteY8" fmla="*/ 232810 h 1396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75864" h="1396830">
                  <a:moveTo>
                    <a:pt x="0" y="232810"/>
                  </a:moveTo>
                  <a:cubicBezTo>
                    <a:pt x="0" y="104233"/>
                    <a:pt x="104233" y="0"/>
                    <a:pt x="232810" y="0"/>
                  </a:cubicBezTo>
                  <a:lnTo>
                    <a:pt x="11843054" y="0"/>
                  </a:lnTo>
                  <a:cubicBezTo>
                    <a:pt x="11971631" y="0"/>
                    <a:pt x="12075864" y="104233"/>
                    <a:pt x="12075864" y="232810"/>
                  </a:cubicBezTo>
                  <a:lnTo>
                    <a:pt x="12075864" y="1164020"/>
                  </a:lnTo>
                  <a:cubicBezTo>
                    <a:pt x="12075864" y="1292597"/>
                    <a:pt x="11971631" y="1396830"/>
                    <a:pt x="11843054" y="1396830"/>
                  </a:cubicBezTo>
                  <a:lnTo>
                    <a:pt x="232810" y="1396830"/>
                  </a:lnTo>
                  <a:cubicBezTo>
                    <a:pt x="104233" y="1396830"/>
                    <a:pt x="0" y="1292597"/>
                    <a:pt x="0" y="1164020"/>
                  </a:cubicBezTo>
                  <a:lnTo>
                    <a:pt x="0" y="232810"/>
                  </a:lnTo>
                  <a:close/>
                </a:path>
              </a:pathLst>
            </a:custGeom>
          </p:spPr>
          <p:style>
            <a:lnRef idx="2">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3411" tIns="67627" rIns="403411" bIns="67627" numCol="1" spcCol="1270" anchor="ctr" anchorCtr="0">
              <a:noAutofit/>
            </a:bodyPr>
            <a:lstStyle/>
            <a:p>
              <a:pPr algn="l" defTabSz="1600200">
                <a:lnSpc>
                  <a:spcPct val="90000"/>
                </a:lnSpc>
                <a:spcBef>
                  <a:spcPct val="0"/>
                </a:spcBef>
                <a:spcAft>
                  <a:spcPct val="35000"/>
                </a:spcAft>
              </a:pPr>
              <a:r>
                <a:rPr lang="en-US" sz="3400" kern="1200" dirty="0"/>
                <a:t>Les gens pourront donner 1 $ </a:t>
              </a:r>
              <a:r>
                <a:rPr lang="en-US" sz="3400" kern="1200" dirty="0" err="1"/>
                <a:t>ou</a:t>
              </a:r>
              <a:r>
                <a:rPr lang="en-US" sz="3400" kern="1200" dirty="0"/>
                <a:t> plus.</a:t>
              </a:r>
            </a:p>
          </p:txBody>
        </p:sp>
        <p:sp>
          <p:nvSpPr>
            <p:cNvPr id="10" name="Rectangle 9">
              <a:extLst>
                <a:ext uri="{FF2B5EF4-FFF2-40B4-BE49-F238E27FC236}">
                  <a16:creationId xmlns:a16="http://schemas.microsoft.com/office/drawing/2014/main" id="{7FAC9D09-E2F9-A06C-CE07-393A7C971DA6}"/>
                </a:ext>
              </a:extLst>
            </p:cNvPr>
            <p:cNvSpPr/>
            <p:nvPr/>
          </p:nvSpPr>
          <p:spPr>
            <a:xfrm>
              <a:off x="863599" y="9539958"/>
              <a:ext cx="12691035" cy="756000"/>
            </a:xfrm>
            <a:prstGeom prst="rect">
              <a:avLst/>
            </a:prstGeom>
          </p:spPr>
          <p:style>
            <a:lnRef idx="2">
              <a:schemeClr val="accent5">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sp>
        <p:sp>
          <p:nvSpPr>
            <p:cNvPr id="11" name="Forme libre : forme 10">
              <a:extLst>
                <a:ext uri="{FF2B5EF4-FFF2-40B4-BE49-F238E27FC236}">
                  <a16:creationId xmlns:a16="http://schemas.microsoft.com/office/drawing/2014/main" id="{C06E3B6D-B278-5867-6910-43B42224BE87}"/>
                </a:ext>
              </a:extLst>
            </p:cNvPr>
            <p:cNvSpPr/>
            <p:nvPr/>
          </p:nvSpPr>
          <p:spPr>
            <a:xfrm>
              <a:off x="1421953" y="8580154"/>
              <a:ext cx="12036590" cy="1546946"/>
            </a:xfrm>
            <a:custGeom>
              <a:avLst/>
              <a:gdLst>
                <a:gd name="connsiteX0" fmla="*/ 0 w 12083737"/>
                <a:gd name="connsiteY0" fmla="*/ 225062 h 1350345"/>
                <a:gd name="connsiteX1" fmla="*/ 225062 w 12083737"/>
                <a:gd name="connsiteY1" fmla="*/ 0 h 1350345"/>
                <a:gd name="connsiteX2" fmla="*/ 11858675 w 12083737"/>
                <a:gd name="connsiteY2" fmla="*/ 0 h 1350345"/>
                <a:gd name="connsiteX3" fmla="*/ 12083737 w 12083737"/>
                <a:gd name="connsiteY3" fmla="*/ 225062 h 1350345"/>
                <a:gd name="connsiteX4" fmla="*/ 12083737 w 12083737"/>
                <a:gd name="connsiteY4" fmla="*/ 1125283 h 1350345"/>
                <a:gd name="connsiteX5" fmla="*/ 11858675 w 12083737"/>
                <a:gd name="connsiteY5" fmla="*/ 1350345 h 1350345"/>
                <a:gd name="connsiteX6" fmla="*/ 225062 w 12083737"/>
                <a:gd name="connsiteY6" fmla="*/ 1350345 h 1350345"/>
                <a:gd name="connsiteX7" fmla="*/ 0 w 12083737"/>
                <a:gd name="connsiteY7" fmla="*/ 1125283 h 1350345"/>
                <a:gd name="connsiteX8" fmla="*/ 0 w 12083737"/>
                <a:gd name="connsiteY8" fmla="*/ 225062 h 1350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3737" h="1350345">
                  <a:moveTo>
                    <a:pt x="0" y="225062"/>
                  </a:moveTo>
                  <a:cubicBezTo>
                    <a:pt x="0" y="100764"/>
                    <a:pt x="100764" y="0"/>
                    <a:pt x="225062" y="0"/>
                  </a:cubicBezTo>
                  <a:lnTo>
                    <a:pt x="11858675" y="0"/>
                  </a:lnTo>
                  <a:cubicBezTo>
                    <a:pt x="11982973" y="0"/>
                    <a:pt x="12083737" y="100764"/>
                    <a:pt x="12083737" y="225062"/>
                  </a:cubicBezTo>
                  <a:lnTo>
                    <a:pt x="12083737" y="1125283"/>
                  </a:lnTo>
                  <a:cubicBezTo>
                    <a:pt x="12083737" y="1249581"/>
                    <a:pt x="11982973" y="1350345"/>
                    <a:pt x="11858675" y="1350345"/>
                  </a:cubicBezTo>
                  <a:lnTo>
                    <a:pt x="225062" y="1350345"/>
                  </a:lnTo>
                  <a:cubicBezTo>
                    <a:pt x="100764" y="1350345"/>
                    <a:pt x="0" y="1249581"/>
                    <a:pt x="0" y="1125283"/>
                  </a:cubicBezTo>
                  <a:lnTo>
                    <a:pt x="0" y="225062"/>
                  </a:lnTo>
                  <a:close/>
                </a:path>
              </a:pathLst>
            </a:custGeom>
          </p:spPr>
          <p:style>
            <a:lnRef idx="2">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3411" tIns="67627" rIns="403411" bIns="67627" numCol="1" spcCol="1270" anchor="ctr" anchorCtr="0">
              <a:noAutofit/>
            </a:bodyPr>
            <a:lstStyle/>
            <a:p>
              <a:pPr algn="l" defTabSz="1600200">
                <a:lnSpc>
                  <a:spcPct val="90000"/>
                </a:lnSpc>
                <a:spcBef>
                  <a:spcPct val="0"/>
                </a:spcBef>
                <a:spcAft>
                  <a:spcPct val="35000"/>
                </a:spcAft>
              </a:pPr>
              <a:r>
                <a:rPr lang="en-US" sz="3400" kern="1200" dirty="0"/>
                <a:t>La clientèle peut aussi faire un don aux caisses libre-service.</a:t>
              </a:r>
            </a:p>
          </p:txBody>
        </p:sp>
        <p:sp>
          <p:nvSpPr>
            <p:cNvPr id="12" name="Rectangle 11">
              <a:extLst>
                <a:ext uri="{FF2B5EF4-FFF2-40B4-BE49-F238E27FC236}">
                  <a16:creationId xmlns:a16="http://schemas.microsoft.com/office/drawing/2014/main" id="{5DC01A4D-70DD-AB73-DCFE-BEEE019F01BE}"/>
                </a:ext>
              </a:extLst>
            </p:cNvPr>
            <p:cNvSpPr/>
            <p:nvPr/>
          </p:nvSpPr>
          <p:spPr>
            <a:xfrm>
              <a:off x="863599" y="11505188"/>
              <a:ext cx="12691035" cy="756000"/>
            </a:xfrm>
            <a:prstGeom prst="rect">
              <a:avLst/>
            </a:prstGeom>
          </p:spPr>
          <p:style>
            <a:lnRef idx="2">
              <a:schemeClr val="accent5">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sp>
        <p:sp>
          <p:nvSpPr>
            <p:cNvPr id="13" name="Forme libre : forme 12">
              <a:extLst>
                <a:ext uri="{FF2B5EF4-FFF2-40B4-BE49-F238E27FC236}">
                  <a16:creationId xmlns:a16="http://schemas.microsoft.com/office/drawing/2014/main" id="{7E9E2674-717B-2FCE-279B-EAA8303EA9C3}"/>
                </a:ext>
              </a:extLst>
            </p:cNvPr>
            <p:cNvSpPr/>
            <p:nvPr/>
          </p:nvSpPr>
          <p:spPr>
            <a:xfrm>
              <a:off x="1374806" y="10558128"/>
              <a:ext cx="12083737" cy="1555364"/>
            </a:xfrm>
            <a:custGeom>
              <a:avLst/>
              <a:gdLst>
                <a:gd name="connsiteX0" fmla="*/ 0 w 12083737"/>
                <a:gd name="connsiteY0" fmla="*/ 248343 h 1490030"/>
                <a:gd name="connsiteX1" fmla="*/ 248343 w 12083737"/>
                <a:gd name="connsiteY1" fmla="*/ 0 h 1490030"/>
                <a:gd name="connsiteX2" fmla="*/ 11835394 w 12083737"/>
                <a:gd name="connsiteY2" fmla="*/ 0 h 1490030"/>
                <a:gd name="connsiteX3" fmla="*/ 12083737 w 12083737"/>
                <a:gd name="connsiteY3" fmla="*/ 248343 h 1490030"/>
                <a:gd name="connsiteX4" fmla="*/ 12083737 w 12083737"/>
                <a:gd name="connsiteY4" fmla="*/ 1241687 h 1490030"/>
                <a:gd name="connsiteX5" fmla="*/ 11835394 w 12083737"/>
                <a:gd name="connsiteY5" fmla="*/ 1490030 h 1490030"/>
                <a:gd name="connsiteX6" fmla="*/ 248343 w 12083737"/>
                <a:gd name="connsiteY6" fmla="*/ 1490030 h 1490030"/>
                <a:gd name="connsiteX7" fmla="*/ 0 w 12083737"/>
                <a:gd name="connsiteY7" fmla="*/ 1241687 h 1490030"/>
                <a:gd name="connsiteX8" fmla="*/ 0 w 12083737"/>
                <a:gd name="connsiteY8" fmla="*/ 248343 h 14900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83737" h="1490030">
                  <a:moveTo>
                    <a:pt x="0" y="248343"/>
                  </a:moveTo>
                  <a:cubicBezTo>
                    <a:pt x="0" y="111187"/>
                    <a:pt x="111187" y="0"/>
                    <a:pt x="248343" y="0"/>
                  </a:cubicBezTo>
                  <a:lnTo>
                    <a:pt x="11835394" y="0"/>
                  </a:lnTo>
                  <a:cubicBezTo>
                    <a:pt x="11972550" y="0"/>
                    <a:pt x="12083737" y="111187"/>
                    <a:pt x="12083737" y="248343"/>
                  </a:cubicBezTo>
                  <a:lnTo>
                    <a:pt x="12083737" y="1241687"/>
                  </a:lnTo>
                  <a:cubicBezTo>
                    <a:pt x="12083737" y="1378843"/>
                    <a:pt x="11972550" y="1490030"/>
                    <a:pt x="11835394" y="1490030"/>
                  </a:cubicBezTo>
                  <a:lnTo>
                    <a:pt x="248343" y="1490030"/>
                  </a:lnTo>
                  <a:cubicBezTo>
                    <a:pt x="111187" y="1490030"/>
                    <a:pt x="0" y="1378843"/>
                    <a:pt x="0" y="1241687"/>
                  </a:cubicBezTo>
                  <a:lnTo>
                    <a:pt x="0" y="248343"/>
                  </a:lnTo>
                  <a:close/>
                </a:path>
              </a:pathLst>
            </a:custGeom>
          </p:spPr>
          <p:style>
            <a:lnRef idx="2">
              <a:schemeClr val="accent5">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408521" tIns="72737" rIns="408521" bIns="72737" numCol="1" spcCol="1270" anchor="ctr" anchorCtr="0">
              <a:noAutofit/>
            </a:bodyPr>
            <a:lstStyle/>
            <a:p>
              <a:pPr marL="0" lvl="0" indent="0" algn="l" defTabSz="1600200">
                <a:lnSpc>
                  <a:spcPct val="90000"/>
                </a:lnSpc>
                <a:spcBef>
                  <a:spcPct val="0"/>
                </a:spcBef>
                <a:spcAft>
                  <a:spcPct val="35000"/>
                </a:spcAft>
                <a:buNone/>
              </a:pPr>
              <a:r>
                <a:rPr lang="en-US" sz="3400" kern="1200" dirty="0"/>
                <a:t>Certains magasins </a:t>
              </a:r>
              <a:r>
                <a:rPr lang="en-US" sz="3400" kern="1200" dirty="0" err="1"/>
                <a:t>tiendront</a:t>
              </a:r>
              <a:r>
                <a:rPr lang="en-US" sz="3400" kern="1200" dirty="0"/>
                <a:t> des activités spéciales </a:t>
              </a:r>
              <a:r>
                <a:rPr lang="en-US" sz="3400" kern="1200" dirty="0" err="1"/>
                <a:t>afin</a:t>
              </a:r>
              <a:r>
                <a:rPr lang="en-US" sz="3400" kern="1200" dirty="0"/>
                <a:t> </a:t>
              </a:r>
              <a:r>
                <a:rPr lang="en-US" sz="3400" kern="1200" dirty="0" err="1"/>
                <a:t>d’amasser</a:t>
              </a:r>
              <a:r>
                <a:rPr lang="en-US" sz="3400" kern="1200" dirty="0"/>
                <a:t> plus </a:t>
              </a:r>
              <a:r>
                <a:rPr lang="en-US" sz="3400" kern="1200" dirty="0" err="1"/>
                <a:t>d’argent</a:t>
              </a:r>
              <a:r>
                <a:rPr lang="en-US" sz="3400" kern="1200" dirty="0"/>
                <a:t>.</a:t>
              </a:r>
            </a:p>
          </p:txBody>
        </p:sp>
      </p:grpSp>
      <p:pic>
        <p:nvPicPr>
          <p:cNvPr id="14" name="Image 13">
            <a:extLst>
              <a:ext uri="{FF2B5EF4-FFF2-40B4-BE49-F238E27FC236}">
                <a16:creationId xmlns:a16="http://schemas.microsoft.com/office/drawing/2014/main" id="{05D6AF19-0254-616F-FFE6-C29B473BA11A}"/>
              </a:ext>
            </a:extLst>
          </p:cNvPr>
          <p:cNvPicPr>
            <a:picLocks noChangeAspect="1"/>
          </p:cNvPicPr>
          <p:nvPr/>
        </p:nvPicPr>
        <p:blipFill>
          <a:blip r:embed="rId7"/>
          <a:stretch>
            <a:fillRect/>
          </a:stretch>
        </p:blipFill>
        <p:spPr>
          <a:xfrm>
            <a:off x="12179582" y="3263896"/>
            <a:ext cx="12017697" cy="8043012"/>
          </a:xfrm>
          <a:prstGeom prst="rect">
            <a:avLst/>
          </a:prstGeom>
        </p:spPr>
      </p:pic>
      <p:pic>
        <p:nvPicPr>
          <p:cNvPr id="3" name="walmartlockup-FA_WM CRC BI.png" descr="walmartlockup-FA_WM CRC BI.png">
            <a:extLst>
              <a:ext uri="{FF2B5EF4-FFF2-40B4-BE49-F238E27FC236}">
                <a16:creationId xmlns:a16="http://schemas.microsoft.com/office/drawing/2014/main" id="{F68C5343-D1C5-86AC-0F61-A56F8E11E432}"/>
              </a:ext>
            </a:extLst>
          </p:cNvPr>
          <p:cNvPicPr>
            <a:picLocks noChangeAspect="1"/>
          </p:cNvPicPr>
          <p:nvPr>
            <p:custDataLst>
              <p:tags r:id="rId4"/>
            </p:custDataLst>
          </p:nvPr>
        </p:nvPicPr>
        <p:blipFill>
          <a:blip r:embed="rId8"/>
          <a:stretch>
            <a:fillRect/>
          </a:stretch>
        </p:blipFill>
        <p:spPr>
          <a:xfrm>
            <a:off x="9404742" y="12109424"/>
            <a:ext cx="5574515" cy="1142327"/>
          </a:xfrm>
          <a:prstGeom prst="rect">
            <a:avLst/>
          </a:prstGeom>
        </p:spPr>
      </p:pic>
    </p:spTree>
    <p:extLst>
      <p:ext uri="{BB962C8B-B14F-4D97-AF65-F5344CB8AC3E}">
        <p14:creationId xmlns:p14="http://schemas.microsoft.com/office/powerpoint/2010/main" val="691371459"/>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custDataLst>
              <p:tags r:id="rId1"/>
            </p:custDataLst>
          </p:nvPr>
        </p:nvSpPr>
        <p:spPr>
          <a:xfrm>
            <a:off x="863600" y="800100"/>
            <a:ext cx="20828000" cy="1336179"/>
          </a:xfrm>
          <a:prstGeom prst="rect">
            <a:avLst/>
          </a:prstGeom>
        </p:spPr>
        <p:txBody>
          <a:bodyPr anchor="t"/>
          <a:lstStyle>
            <a:lvl1pPr algn="l" defTabSz="457200">
              <a:lnSpc>
                <a:spcPts val="13100"/>
              </a:lnSpc>
              <a:defRPr sz="7200" b="1">
                <a:solidFill>
                  <a:srgbClr val="EE0000"/>
                </a:solidFill>
              </a:defRPr>
            </a:lvl1pPr>
          </a:lstStyle>
          <a:p>
            <a:pPr defTabSz="825500">
              <a:lnSpc>
                <a:spcPct val="100000"/>
              </a:lnSpc>
            </a:pPr>
            <a:r>
              <a:rPr lang="en-CA" sz="8800" dirty="0" err="1">
                <a:solidFill>
                  <a:srgbClr val="FF0000"/>
                </a:solidFill>
              </a:rPr>
              <a:t>Personnes</a:t>
            </a:r>
            <a:r>
              <a:rPr lang="en-CA" sz="8800" dirty="0">
                <a:solidFill>
                  <a:srgbClr val="FF0000"/>
                </a:solidFill>
              </a:rPr>
              <a:t> </a:t>
            </a:r>
            <a:r>
              <a:rPr lang="en-CA" sz="8800" dirty="0" err="1">
                <a:solidFill>
                  <a:srgbClr val="FF0000"/>
                </a:solidFill>
              </a:rPr>
              <a:t>clés</a:t>
            </a:r>
            <a:r>
              <a:rPr lang="en-CA" sz="8800" dirty="0">
                <a:solidFill>
                  <a:srgbClr val="FF0000"/>
                </a:solidFill>
              </a:rPr>
              <a:t> dans la </a:t>
            </a:r>
            <a:r>
              <a:rPr lang="en-CA" sz="8800" dirty="0" err="1">
                <a:solidFill>
                  <a:srgbClr val="FF0000"/>
                </a:solidFill>
              </a:rPr>
              <a:t>campagne</a:t>
            </a:r>
            <a:endParaRPr sz="8800" dirty="0">
              <a:solidFill>
                <a:srgbClr val="FF0000"/>
              </a:solidFill>
            </a:endParaRPr>
          </a:p>
        </p:txBody>
      </p:sp>
      <p:sp>
        <p:nvSpPr>
          <p:cNvPr id="132" name="Line"/>
          <p:cNvSpPr/>
          <p:nvPr>
            <p:custDataLst>
              <p:tags r:id="rId2"/>
            </p:custDataLst>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aphicFrame>
        <p:nvGraphicFramePr>
          <p:cNvPr id="2" name="Table 2">
            <a:extLst>
              <a:ext uri="{FF2B5EF4-FFF2-40B4-BE49-F238E27FC236}">
                <a16:creationId xmlns:a16="http://schemas.microsoft.com/office/drawing/2014/main" id="{AC15E80D-6A89-4D2C-8769-E6308993AA6B}"/>
              </a:ext>
            </a:extLst>
          </p:cNvPr>
          <p:cNvGraphicFramePr>
            <a:graphicFrameLocks noGrp="1"/>
          </p:cNvGraphicFramePr>
          <p:nvPr>
            <p:custDataLst>
              <p:tags r:id="rId3"/>
            </p:custDataLst>
            <p:extLst>
              <p:ext uri="{D42A27DB-BD31-4B8C-83A1-F6EECF244321}">
                <p14:modId xmlns:p14="http://schemas.microsoft.com/office/powerpoint/2010/main" val="3263897770"/>
              </p:ext>
            </p:extLst>
          </p:nvPr>
        </p:nvGraphicFramePr>
        <p:xfrm>
          <a:off x="1226930" y="2533351"/>
          <a:ext cx="21930138" cy="9482947"/>
        </p:xfrm>
        <a:graphic>
          <a:graphicData uri="http://schemas.openxmlformats.org/drawingml/2006/table">
            <a:tbl>
              <a:tblPr firstRow="1" bandRow="1">
                <a:tableStyleId>{5940675A-B579-460E-94D1-54222C63F5DA}</a:tableStyleId>
              </a:tblPr>
              <a:tblGrid>
                <a:gridCol w="10965069">
                  <a:extLst>
                    <a:ext uri="{9D8B030D-6E8A-4147-A177-3AD203B41FA5}">
                      <a16:colId xmlns:a16="http://schemas.microsoft.com/office/drawing/2014/main" val="2334364084"/>
                    </a:ext>
                  </a:extLst>
                </a:gridCol>
                <a:gridCol w="10965069">
                  <a:extLst>
                    <a:ext uri="{9D8B030D-6E8A-4147-A177-3AD203B41FA5}">
                      <a16:colId xmlns:a16="http://schemas.microsoft.com/office/drawing/2014/main" val="4115630778"/>
                    </a:ext>
                  </a:extLst>
                </a:gridCol>
              </a:tblGrid>
              <a:tr h="1127166">
                <a:tc>
                  <a:txBody>
                    <a:bodyPr/>
                    <a:lstStyle/>
                    <a:p>
                      <a:pPr algn="ctr"/>
                      <a:r>
                        <a:rPr lang="en-US" sz="4800" b="1" dirty="0" err="1">
                          <a:solidFill>
                            <a:schemeClr val="bg1"/>
                          </a:solidFill>
                          <a:latin typeface="+mj-lt"/>
                        </a:rPr>
                        <a:t>Titre</a:t>
                      </a:r>
                      <a:endParaRPr lang="en-US" sz="4800" b="1" dirty="0">
                        <a:solidFill>
                          <a:schemeClr val="bg1"/>
                        </a:solidFill>
                        <a:latin typeface="+mj-l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65000"/>
                      </a:schemeClr>
                    </a:solidFill>
                  </a:tcPr>
                </a:tc>
                <a:tc>
                  <a:txBody>
                    <a:bodyPr/>
                    <a:lstStyle/>
                    <a:p>
                      <a:pPr algn="ctr"/>
                      <a:r>
                        <a:rPr lang="en-US" sz="4800" b="1" dirty="0" err="1">
                          <a:solidFill>
                            <a:schemeClr val="bg1"/>
                          </a:solidFill>
                          <a:latin typeface="+mj-lt"/>
                        </a:rPr>
                        <a:t>Rôle</a:t>
                      </a:r>
                      <a:endParaRPr lang="en-US" sz="4800" b="1" dirty="0">
                        <a:solidFill>
                          <a:schemeClr val="bg1"/>
                        </a:solidFill>
                        <a:latin typeface="+mj-l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2401187075"/>
                  </a:ext>
                </a:extLst>
              </a:tr>
              <a:tr h="1922855">
                <a:tc>
                  <a:txBody>
                    <a:bodyPr/>
                    <a:lstStyle/>
                    <a:p>
                      <a:pPr marL="0" marR="0" lvl="0" indent="0" algn="l" rtl="0">
                        <a:lnSpc>
                          <a:spcPct val="100000"/>
                        </a:lnSpc>
                        <a:spcBef>
                          <a:spcPts val="0"/>
                        </a:spcBef>
                        <a:spcAft>
                          <a:spcPts val="0"/>
                        </a:spcAft>
                        <a:buClr>
                          <a:schemeClr val="dk1"/>
                        </a:buClr>
                        <a:buSzPts val="3200"/>
                        <a:buFont typeface="Arial"/>
                        <a:buNone/>
                      </a:pPr>
                      <a:r>
                        <a:rPr lang="fr-CA" sz="3600" b="1" i="0" u="none" strike="noStrike" cap="none" dirty="0">
                          <a:solidFill>
                            <a:schemeClr val="dk1"/>
                          </a:solidFill>
                          <a:latin typeface="Arial"/>
                          <a:ea typeface="Arial"/>
                          <a:cs typeface="Arial"/>
                          <a:sym typeface="Arial"/>
                        </a:rPr>
                        <a:t>Ambassadeur de la Croix-Rouge canadienne</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lvl="0" indent="0" algn="l" defTabSz="825500" rtl="0" eaLnBrk="1" fontAlgn="auto" latinLnBrk="0" hangingPunct="1">
                        <a:lnSpc>
                          <a:spcPct val="100000"/>
                        </a:lnSpc>
                        <a:spcBef>
                          <a:spcPts val="0"/>
                        </a:spcBef>
                        <a:spcAft>
                          <a:spcPts val="0"/>
                        </a:spcAft>
                        <a:buClrTx/>
                        <a:buSzTx/>
                        <a:buFontTx/>
                        <a:buNone/>
                        <a:tabLst/>
                        <a:defRPr/>
                      </a:pPr>
                      <a:r>
                        <a:rPr lang="en-US" sz="3200" b="0" i="0" u="none" strike="noStrike" cap="none" dirty="0">
                          <a:solidFill>
                            <a:schemeClr val="dk1"/>
                          </a:solidFill>
                          <a:latin typeface="Arial"/>
                          <a:ea typeface="Arial"/>
                          <a:cs typeface="Arial"/>
                          <a:sym typeface="Arial"/>
                        </a:rPr>
                        <a:t>C’EST VOUS! </a:t>
                      </a:r>
                      <a:r>
                        <a:rPr lang="en-US" sz="3200" b="0" i="0" u="none" strike="noStrike" cap="none" dirty="0" err="1">
                          <a:solidFill>
                            <a:schemeClr val="dk1"/>
                          </a:solidFill>
                          <a:latin typeface="Arial"/>
                          <a:ea typeface="Arial"/>
                          <a:cs typeface="Arial"/>
                          <a:sym typeface="Arial"/>
                        </a:rPr>
                        <a:t>Vous</a:t>
                      </a:r>
                      <a:r>
                        <a:rPr lang="en-US" sz="3200" b="0" i="0" u="none" strike="noStrike" cap="none" dirty="0">
                          <a:solidFill>
                            <a:schemeClr val="dk1"/>
                          </a:solidFill>
                          <a:latin typeface="Arial"/>
                          <a:ea typeface="Arial"/>
                          <a:cs typeface="Arial"/>
                          <a:sym typeface="Arial"/>
                        </a:rPr>
                        <a:t> </a:t>
                      </a:r>
                      <a:r>
                        <a:rPr lang="en-US" sz="3200" b="0" i="0" u="none" strike="noStrike" cap="none" dirty="0" err="1">
                          <a:solidFill>
                            <a:schemeClr val="dk1"/>
                          </a:solidFill>
                          <a:latin typeface="Arial"/>
                          <a:ea typeface="Arial"/>
                          <a:cs typeface="Arial"/>
                          <a:sym typeface="Arial"/>
                        </a:rPr>
                        <a:t>êtes</a:t>
                      </a:r>
                      <a:r>
                        <a:rPr lang="en-US" sz="3200" b="0" i="0" u="none" strike="noStrike" cap="none" dirty="0">
                          <a:solidFill>
                            <a:schemeClr val="dk1"/>
                          </a:solidFill>
                          <a:latin typeface="Arial"/>
                          <a:ea typeface="Arial"/>
                          <a:cs typeface="Arial"/>
                          <a:sym typeface="Arial"/>
                        </a:rPr>
                        <a:t> la </a:t>
                      </a:r>
                      <a:r>
                        <a:rPr lang="en-US" sz="3200" b="0" i="0" u="none" strike="noStrike" cap="none" dirty="0" err="1">
                          <a:solidFill>
                            <a:schemeClr val="dk1"/>
                          </a:solidFill>
                          <a:latin typeface="Arial"/>
                          <a:ea typeface="Arial"/>
                          <a:cs typeface="Arial"/>
                          <a:sym typeface="Arial"/>
                        </a:rPr>
                        <a:t>personne-ressource</a:t>
                      </a:r>
                      <a:r>
                        <a:rPr lang="en-US" sz="3200" b="0" i="0" u="none" strike="noStrike" cap="none" dirty="0">
                          <a:solidFill>
                            <a:schemeClr val="dk1"/>
                          </a:solidFill>
                          <a:latin typeface="Arial"/>
                          <a:ea typeface="Arial"/>
                          <a:cs typeface="Arial"/>
                          <a:sym typeface="Arial"/>
                        </a:rPr>
                        <a:t> </a:t>
                      </a:r>
                      <a:r>
                        <a:rPr lang="en-US" sz="3200" b="0" i="0" u="none" strike="noStrike" cap="none" dirty="0" err="1">
                          <a:solidFill>
                            <a:schemeClr val="dk1"/>
                          </a:solidFill>
                          <a:latin typeface="Arial"/>
                          <a:ea typeface="Arial"/>
                          <a:cs typeface="Arial"/>
                          <a:sym typeface="Arial"/>
                        </a:rPr>
                        <a:t>principale</a:t>
                      </a:r>
                      <a:r>
                        <a:rPr lang="en-US" sz="3200" b="0" i="0" u="none" strike="noStrike" cap="none" dirty="0">
                          <a:solidFill>
                            <a:schemeClr val="dk1"/>
                          </a:solidFill>
                          <a:latin typeface="Arial"/>
                          <a:ea typeface="Arial"/>
                          <a:cs typeface="Arial"/>
                          <a:sym typeface="Arial"/>
                        </a:rPr>
                        <a:t> </a:t>
                      </a:r>
                      <a:r>
                        <a:rPr lang="en-US" sz="3200" b="0" i="0" u="none" strike="noStrike" cap="none" dirty="0" err="1">
                          <a:solidFill>
                            <a:schemeClr val="dk1"/>
                          </a:solidFill>
                          <a:latin typeface="Arial"/>
                          <a:ea typeface="Arial"/>
                          <a:cs typeface="Arial"/>
                          <a:sym typeface="Arial"/>
                        </a:rPr>
                        <a:t>auprès</a:t>
                      </a:r>
                      <a:r>
                        <a:rPr lang="en-US" sz="3200" b="0" i="0" u="none" strike="noStrike" cap="none" dirty="0">
                          <a:solidFill>
                            <a:schemeClr val="dk1"/>
                          </a:solidFill>
                          <a:latin typeface="Arial"/>
                          <a:ea typeface="Arial"/>
                          <a:cs typeface="Arial"/>
                          <a:sym typeface="Arial"/>
                        </a:rPr>
                        <a:t> du </a:t>
                      </a:r>
                      <a:r>
                        <a:rPr lang="en-US" sz="3200" b="0" i="0" u="none" strike="noStrike" cap="none" dirty="0" err="1">
                          <a:solidFill>
                            <a:schemeClr val="dk1"/>
                          </a:solidFill>
                          <a:latin typeface="Arial"/>
                          <a:ea typeface="Arial"/>
                          <a:cs typeface="Arial"/>
                          <a:sym typeface="Arial"/>
                        </a:rPr>
                        <a:t>ou</a:t>
                      </a:r>
                      <a:r>
                        <a:rPr lang="en-US" sz="3200" b="0" i="0" u="none" strike="noStrike" cap="none" dirty="0">
                          <a:solidFill>
                            <a:schemeClr val="dk1"/>
                          </a:solidFill>
                          <a:latin typeface="Arial"/>
                          <a:ea typeface="Arial"/>
                          <a:cs typeface="Arial"/>
                          <a:sym typeface="Arial"/>
                        </a:rPr>
                        <a:t> des magasins qui </a:t>
                      </a:r>
                      <a:r>
                        <a:rPr lang="en-US" sz="3200" b="0" i="0" u="none" strike="noStrike" cap="none" dirty="0" err="1">
                          <a:solidFill>
                            <a:schemeClr val="dk1"/>
                          </a:solidFill>
                          <a:latin typeface="Arial"/>
                          <a:ea typeface="Arial"/>
                          <a:cs typeface="Arial"/>
                          <a:sym typeface="Arial"/>
                        </a:rPr>
                        <a:t>vous</a:t>
                      </a:r>
                      <a:r>
                        <a:rPr lang="en-US" sz="3200" b="0" i="0" u="none" strike="noStrike" cap="none" dirty="0">
                          <a:solidFill>
                            <a:schemeClr val="dk1"/>
                          </a:solidFill>
                          <a:latin typeface="Arial"/>
                          <a:ea typeface="Arial"/>
                          <a:cs typeface="Arial"/>
                          <a:sym typeface="Arial"/>
                        </a:rPr>
                        <a:t> </a:t>
                      </a:r>
                      <a:r>
                        <a:rPr lang="en-US" sz="3200" b="0" i="0" u="none" strike="noStrike" cap="none" dirty="0" err="1">
                          <a:solidFill>
                            <a:schemeClr val="dk1"/>
                          </a:solidFill>
                          <a:latin typeface="Arial"/>
                          <a:ea typeface="Arial"/>
                          <a:cs typeface="Arial"/>
                          <a:sym typeface="Arial"/>
                        </a:rPr>
                        <a:t>sont</a:t>
                      </a:r>
                      <a:r>
                        <a:rPr lang="en-US" sz="3200" b="0" i="0" u="none" strike="noStrike" cap="none" dirty="0">
                          <a:solidFill>
                            <a:schemeClr val="dk1"/>
                          </a:solidFill>
                          <a:latin typeface="Arial"/>
                          <a:ea typeface="Arial"/>
                          <a:cs typeface="Arial"/>
                          <a:sym typeface="Arial"/>
                        </a:rPr>
                        <a:t> </a:t>
                      </a:r>
                      <a:r>
                        <a:rPr lang="en-US" sz="3200" b="0" i="0" u="none" strike="noStrike" cap="none" dirty="0" err="1">
                          <a:solidFill>
                            <a:schemeClr val="dk1"/>
                          </a:solidFill>
                          <a:latin typeface="Arial"/>
                          <a:ea typeface="Arial"/>
                          <a:cs typeface="Arial"/>
                          <a:sym typeface="Arial"/>
                        </a:rPr>
                        <a:t>assignés</a:t>
                      </a:r>
                      <a:r>
                        <a:rPr lang="en-US" sz="3200" b="0" i="0" u="none" strike="noStrike" cap="none" dirty="0">
                          <a:solidFill>
                            <a:schemeClr val="dk1"/>
                          </a:solidFill>
                          <a:latin typeface="Arial"/>
                          <a:ea typeface="Arial"/>
                          <a:cs typeface="Arial"/>
                          <a:sym typeface="Arial"/>
                        </a:rPr>
                        <a:t>. </a:t>
                      </a:r>
                      <a:r>
                        <a:rPr lang="en-US" sz="3200" b="0" i="0" u="none" strike="noStrike" cap="none" dirty="0" err="1">
                          <a:solidFill>
                            <a:schemeClr val="dk1"/>
                          </a:solidFill>
                          <a:latin typeface="Arial"/>
                          <a:ea typeface="Arial"/>
                          <a:cs typeface="Arial"/>
                          <a:sym typeface="Arial"/>
                        </a:rPr>
                        <a:t>Vous</a:t>
                      </a:r>
                      <a:r>
                        <a:rPr lang="en-US" sz="3200" b="0" i="0" u="none" strike="noStrike" cap="none" dirty="0">
                          <a:solidFill>
                            <a:schemeClr val="dk1"/>
                          </a:solidFill>
                          <a:latin typeface="Arial"/>
                          <a:ea typeface="Arial"/>
                          <a:cs typeface="Arial"/>
                          <a:sym typeface="Arial"/>
                        </a:rPr>
                        <a:t> </a:t>
                      </a:r>
                      <a:r>
                        <a:rPr lang="en-US" sz="3200" b="0" i="0" u="none" strike="noStrike" cap="none" dirty="0" err="1">
                          <a:solidFill>
                            <a:schemeClr val="dk1"/>
                          </a:solidFill>
                          <a:latin typeface="Arial"/>
                          <a:ea typeface="Arial"/>
                          <a:cs typeface="Arial"/>
                          <a:sym typeface="Arial"/>
                        </a:rPr>
                        <a:t>devez</a:t>
                      </a:r>
                      <a:r>
                        <a:rPr lang="en-US" sz="3200" b="0" i="0" u="none" strike="noStrike" cap="none" dirty="0">
                          <a:solidFill>
                            <a:schemeClr val="dk1"/>
                          </a:solidFill>
                          <a:latin typeface="Arial"/>
                          <a:ea typeface="Arial"/>
                          <a:cs typeface="Arial"/>
                          <a:sym typeface="Arial"/>
                        </a:rPr>
                        <a:t> les </a:t>
                      </a:r>
                      <a:r>
                        <a:rPr lang="en-US" sz="3200" b="0" i="0" u="none" strike="noStrike" cap="none" dirty="0" err="1">
                          <a:solidFill>
                            <a:schemeClr val="dk1"/>
                          </a:solidFill>
                          <a:latin typeface="Arial"/>
                          <a:ea typeface="Arial"/>
                          <a:cs typeface="Arial"/>
                          <a:sym typeface="Arial"/>
                        </a:rPr>
                        <a:t>soutenir</a:t>
                      </a:r>
                      <a:r>
                        <a:rPr lang="en-US" sz="3200" b="0" i="0" u="none" strike="noStrike" cap="none" dirty="0">
                          <a:solidFill>
                            <a:schemeClr val="dk1"/>
                          </a:solidFill>
                          <a:latin typeface="Arial"/>
                          <a:ea typeface="Arial"/>
                          <a:cs typeface="Arial"/>
                          <a:sym typeface="Arial"/>
                        </a:rPr>
                        <a:t> dans </a:t>
                      </a:r>
                      <a:r>
                        <a:rPr lang="en-US" sz="3200" b="0" i="0" u="none" strike="noStrike" cap="none" dirty="0" err="1">
                          <a:solidFill>
                            <a:schemeClr val="dk1"/>
                          </a:solidFill>
                          <a:latin typeface="Arial"/>
                          <a:ea typeface="Arial"/>
                          <a:cs typeface="Arial"/>
                          <a:sym typeface="Arial"/>
                        </a:rPr>
                        <a:t>l’atteinte</a:t>
                      </a:r>
                      <a:r>
                        <a:rPr lang="en-US" sz="3200" b="0" i="0" u="none" strike="noStrike" cap="none" dirty="0">
                          <a:solidFill>
                            <a:schemeClr val="dk1"/>
                          </a:solidFill>
                          <a:latin typeface="Arial"/>
                          <a:ea typeface="Arial"/>
                          <a:cs typeface="Arial"/>
                          <a:sym typeface="Arial"/>
                        </a:rPr>
                        <a:t> de </a:t>
                      </a:r>
                      <a:r>
                        <a:rPr lang="en-US" sz="3200" b="0" i="0" u="none" strike="noStrike" cap="none" dirty="0" err="1">
                          <a:solidFill>
                            <a:schemeClr val="dk1"/>
                          </a:solidFill>
                          <a:latin typeface="Arial"/>
                          <a:ea typeface="Arial"/>
                          <a:cs typeface="Arial"/>
                          <a:sym typeface="Arial"/>
                        </a:rPr>
                        <a:t>leur</a:t>
                      </a:r>
                      <a:r>
                        <a:rPr lang="en-US" sz="3200" b="0" i="0" u="none" strike="noStrike" cap="none" dirty="0">
                          <a:solidFill>
                            <a:schemeClr val="dk1"/>
                          </a:solidFill>
                          <a:latin typeface="Arial"/>
                          <a:ea typeface="Arial"/>
                          <a:cs typeface="Arial"/>
                          <a:sym typeface="Arial"/>
                        </a:rPr>
                        <a:t> </a:t>
                      </a:r>
                      <a:r>
                        <a:rPr lang="en-US" sz="3200" b="0" i="0" u="none" strike="noStrike" cap="none" dirty="0" err="1">
                          <a:solidFill>
                            <a:schemeClr val="dk1"/>
                          </a:solidFill>
                          <a:latin typeface="Arial"/>
                          <a:ea typeface="Arial"/>
                          <a:cs typeface="Arial"/>
                          <a:sym typeface="Arial"/>
                        </a:rPr>
                        <a:t>objectif</a:t>
                      </a:r>
                      <a:r>
                        <a:rPr lang="en-US" sz="3200" b="0" i="0" u="none" strike="noStrike" cap="none" dirty="0">
                          <a:solidFill>
                            <a:schemeClr val="dk1"/>
                          </a:solidFill>
                          <a:latin typeface="Arial"/>
                          <a:ea typeface="Arial"/>
                          <a:cs typeface="Arial"/>
                          <a:sym typeface="Arial"/>
                        </a:rPr>
                        <a:t> de collecte de dons. </a:t>
                      </a:r>
                      <a:endParaRPr lang="en-CA" sz="3200" b="0" i="0" u="none" strike="noStrike" cap="none" spc="0" baseline="0" noProof="0" dirty="0">
                        <a:solidFill>
                          <a:schemeClr val="dk1"/>
                        </a:solidFill>
                        <a:uFillTx/>
                        <a:latin typeface="Arial"/>
                        <a:ea typeface="Arial"/>
                        <a:cs typeface="Arial"/>
                        <a:sym typeface="Arial"/>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655154931"/>
                  </a:ext>
                </a:extLst>
              </a:tr>
              <a:tr h="1202309">
                <a:tc>
                  <a:txBody>
                    <a:bodyPr/>
                    <a:lstStyle/>
                    <a:p>
                      <a:pPr marL="0" marR="0" lvl="0" indent="0" algn="l" rtl="0">
                        <a:lnSpc>
                          <a:spcPct val="100000"/>
                        </a:lnSpc>
                        <a:spcBef>
                          <a:spcPts val="0"/>
                        </a:spcBef>
                        <a:spcAft>
                          <a:spcPts val="0"/>
                        </a:spcAft>
                        <a:buClr>
                          <a:schemeClr val="dk1"/>
                        </a:buClr>
                        <a:buSzPts val="3200"/>
                        <a:buFont typeface="Arial"/>
                        <a:buNone/>
                      </a:pPr>
                      <a:r>
                        <a:rPr lang="fr-CA" sz="3600" b="1" i="0" u="none" strike="noStrike" cap="none" dirty="0">
                          <a:solidFill>
                            <a:schemeClr val="dk1"/>
                          </a:solidFill>
                          <a:latin typeface="Arial"/>
                          <a:ea typeface="Arial"/>
                          <a:cs typeface="Arial"/>
                          <a:sym typeface="Arial"/>
                        </a:rPr>
                        <a:t>Responsable de campagne à la Croix-Rouge </a:t>
                      </a:r>
                    </a:p>
                    <a:p>
                      <a:pPr marL="0" marR="0" lvl="0" indent="0" algn="l" rtl="0">
                        <a:lnSpc>
                          <a:spcPct val="100000"/>
                        </a:lnSpc>
                        <a:spcBef>
                          <a:spcPts val="0"/>
                        </a:spcBef>
                        <a:spcAft>
                          <a:spcPts val="0"/>
                        </a:spcAft>
                        <a:buClr>
                          <a:schemeClr val="dk1"/>
                        </a:buClr>
                        <a:buSzPts val="3200"/>
                        <a:buFont typeface="Arial"/>
                        <a:buNone/>
                      </a:pPr>
                      <a:r>
                        <a:rPr lang="fr-CA" sz="3600" b="1" i="0" u="none" strike="noStrike" cap="none" dirty="0">
                          <a:solidFill>
                            <a:schemeClr val="dk1"/>
                          </a:solidFill>
                          <a:latin typeface="Arial"/>
                          <a:ea typeface="Arial"/>
                          <a:cs typeface="Arial"/>
                          <a:sym typeface="Arial"/>
                        </a:rPr>
                        <a:t>(votre RF)</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ts val="3200"/>
                        <a:buFont typeface="Arial"/>
                        <a:buNone/>
                      </a:pPr>
                      <a:r>
                        <a:rPr lang="fr-CA" sz="3200" b="0" i="0" u="none" strike="noStrike" cap="none" dirty="0">
                          <a:solidFill>
                            <a:schemeClr val="dk1"/>
                          </a:solidFill>
                          <a:latin typeface="Arial"/>
                          <a:ea typeface="Arial"/>
                          <a:cs typeface="Arial"/>
                          <a:sym typeface="Arial"/>
                        </a:rPr>
                        <a:t>C’est nous! Jean, Fabienne et moi. Nous serons votre contact à la Croix-Rouge tout au long de la campagne. </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489050143"/>
                  </a:ext>
                </a:extLst>
              </a:tr>
              <a:tr h="1463666">
                <a:tc>
                  <a:txBody>
                    <a:bodyPr/>
                    <a:lstStyle/>
                    <a:p>
                      <a:pPr marL="0" marR="0" lvl="0" indent="0" algn="l" rtl="0">
                        <a:lnSpc>
                          <a:spcPct val="100000"/>
                        </a:lnSpc>
                        <a:spcBef>
                          <a:spcPts val="0"/>
                        </a:spcBef>
                        <a:spcAft>
                          <a:spcPts val="0"/>
                        </a:spcAft>
                        <a:buClr>
                          <a:schemeClr val="dk1"/>
                        </a:buClr>
                        <a:buSzPts val="3200"/>
                        <a:buFont typeface="Arial"/>
                        <a:buNone/>
                      </a:pPr>
                      <a:r>
                        <a:rPr lang="fr-CA" sz="3600" b="1" i="0" u="none" strike="noStrike" cap="none" dirty="0">
                          <a:solidFill>
                            <a:schemeClr val="dk1"/>
                          </a:solidFill>
                          <a:latin typeface="Arial"/>
                          <a:ea typeface="Arial"/>
                          <a:cs typeface="Arial"/>
                          <a:sym typeface="Arial"/>
                        </a:rPr>
                        <a:t>Gérant de magasin Walmart</a:t>
                      </a:r>
                    </a:p>
                  </a:txBody>
                  <a:tcPr anchor="ctr">
                    <a:lnL w="6350">
                      <a:solidFill>
                        <a:schemeClr val="bg1">
                          <a:lumMod val="50000"/>
                        </a:schemeClr>
                      </a:solidFill>
                    </a:lnL>
                    <a:lnR w="6350">
                      <a:solidFill>
                        <a:schemeClr val="bg1">
                          <a:lumMod val="50000"/>
                        </a:schemeClr>
                      </a:solidFill>
                    </a:lnR>
                    <a:lnT w="6350">
                      <a:solidFill>
                        <a:schemeClr val="bg1">
                          <a:lumMod val="50000"/>
                        </a:schemeClr>
                      </a:solidFill>
                    </a:lnT>
                    <a:lnB w="6350">
                      <a:solidFill>
                        <a:schemeClr val="bg1">
                          <a:lumMod val="50000"/>
                        </a:schemeClr>
                      </a:solidFill>
                    </a:lnB>
                  </a:tcPr>
                </a:tc>
                <a:tc>
                  <a:txBody>
                    <a:bodyPr/>
                    <a:lstStyle/>
                    <a:p>
                      <a:pPr marL="0" marR="0" lvl="0" indent="0" algn="l" rtl="0">
                        <a:lnSpc>
                          <a:spcPct val="100000"/>
                        </a:lnSpc>
                        <a:spcBef>
                          <a:spcPts val="0"/>
                        </a:spcBef>
                        <a:spcAft>
                          <a:spcPts val="0"/>
                        </a:spcAft>
                        <a:buClr>
                          <a:schemeClr val="dk1"/>
                        </a:buClr>
                        <a:buSzPts val="3200"/>
                        <a:buFont typeface="Arial"/>
                        <a:buNone/>
                      </a:pPr>
                      <a:r>
                        <a:rPr lang="fr-CA" sz="3200" b="0" i="0" u="none" strike="noStrike" cap="none" dirty="0">
                          <a:solidFill>
                            <a:schemeClr val="dk1"/>
                          </a:solidFill>
                          <a:latin typeface="Arial"/>
                          <a:ea typeface="Arial"/>
                          <a:cs typeface="Arial"/>
                          <a:sym typeface="Arial"/>
                        </a:rPr>
                        <a:t>La première personne que vous contacterez. Elle vous dirigera vers la personne responsable de la campagne en magasin. </a:t>
                      </a:r>
                    </a:p>
                  </a:txBody>
                  <a:tcPr anchor="ctr">
                    <a:lnL w="6350">
                      <a:solidFill>
                        <a:schemeClr val="bg1">
                          <a:lumMod val="50000"/>
                        </a:schemeClr>
                      </a:solidFill>
                    </a:lnL>
                    <a:lnR w="6350">
                      <a:solidFill>
                        <a:schemeClr val="bg1">
                          <a:lumMod val="50000"/>
                        </a:schemeClr>
                      </a:solidFill>
                    </a:lnR>
                    <a:lnT w="6350">
                      <a:solidFill>
                        <a:schemeClr val="bg1">
                          <a:lumMod val="50000"/>
                        </a:schemeClr>
                      </a:solidFill>
                    </a:lnT>
                    <a:lnB w="6350">
                      <a:solidFill>
                        <a:schemeClr val="bg1">
                          <a:lumMod val="50000"/>
                        </a:schemeClr>
                      </a:solidFill>
                    </a:lnB>
                  </a:tcPr>
                </a:tc>
                <a:extLst>
                  <a:ext uri="{0D108BD9-81ED-4DB2-BD59-A6C34878D82A}">
                    <a16:rowId xmlns:a16="http://schemas.microsoft.com/office/drawing/2014/main" val="2212207697"/>
                  </a:ext>
                </a:extLst>
              </a:tr>
              <a:tr h="1202309">
                <a:tc>
                  <a:txBody>
                    <a:bodyPr/>
                    <a:lstStyle/>
                    <a:p>
                      <a:pPr marL="0" marR="0" lvl="0" indent="0" algn="l" rtl="0">
                        <a:lnSpc>
                          <a:spcPct val="100000"/>
                        </a:lnSpc>
                        <a:spcBef>
                          <a:spcPts val="0"/>
                        </a:spcBef>
                        <a:spcAft>
                          <a:spcPts val="0"/>
                        </a:spcAft>
                        <a:buClr>
                          <a:schemeClr val="dk1"/>
                        </a:buClr>
                        <a:buSzPts val="3200"/>
                        <a:buFont typeface="Arial"/>
                        <a:buNone/>
                      </a:pPr>
                      <a:r>
                        <a:rPr lang="fr-CA" sz="3600" b="1" i="0" u="none" strike="noStrike" cap="none">
                          <a:solidFill>
                            <a:schemeClr val="dk1"/>
                          </a:solidFill>
                          <a:latin typeface="Arial"/>
                          <a:ea typeface="Arial"/>
                          <a:cs typeface="Arial"/>
                          <a:sym typeface="Arial"/>
                        </a:rPr>
                        <a:t>Responsable de la campagne en magasin</a:t>
                      </a:r>
                      <a:endParaRPr lang="fr-CA" sz="3600" b="1" i="0" u="none" strike="noStrike" cap="none" baseline="30000">
                        <a:solidFill>
                          <a:schemeClr val="dk1"/>
                        </a:solidFill>
                        <a:latin typeface="Arial"/>
                        <a:ea typeface="Arial"/>
                        <a:cs typeface="Arial"/>
                        <a:sym typeface="Arial"/>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ts val="3200"/>
                        <a:buFont typeface="Arial"/>
                        <a:buNone/>
                      </a:pPr>
                      <a:r>
                        <a:rPr lang="fr-CA" sz="3200" b="0" i="0" u="none" strike="noStrike" cap="none" dirty="0">
                          <a:solidFill>
                            <a:schemeClr val="dk1"/>
                          </a:solidFill>
                          <a:latin typeface="Arial"/>
                          <a:ea typeface="Arial"/>
                          <a:cs typeface="Arial"/>
                          <a:sym typeface="Arial"/>
                        </a:rPr>
                        <a:t>C’est la personne qui chapeautera la campagne et qui sera votre principal contact tout au long de l’événement. </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237922636"/>
                  </a:ext>
                </a:extLst>
              </a:tr>
              <a:tr h="1152214">
                <a:tc>
                  <a:txBody>
                    <a:bodyPr/>
                    <a:lstStyle/>
                    <a:p>
                      <a:pPr marL="0" marR="0" lvl="0" indent="0" algn="l" rtl="0">
                        <a:lnSpc>
                          <a:spcPct val="100000"/>
                        </a:lnSpc>
                        <a:spcBef>
                          <a:spcPts val="0"/>
                        </a:spcBef>
                        <a:spcAft>
                          <a:spcPts val="0"/>
                        </a:spcAft>
                        <a:buClr>
                          <a:schemeClr val="dk1"/>
                        </a:buClr>
                        <a:buSzPts val="3200"/>
                        <a:buFont typeface="Arial"/>
                        <a:buNone/>
                      </a:pPr>
                      <a:r>
                        <a:rPr lang="en-US" sz="3600" b="1" i="0" u="none" strike="noStrike" cap="none" dirty="0" err="1">
                          <a:solidFill>
                            <a:schemeClr val="dk1"/>
                          </a:solidFill>
                          <a:latin typeface="Arial"/>
                          <a:ea typeface="Arial"/>
                          <a:cs typeface="Arial"/>
                          <a:sym typeface="Arial"/>
                        </a:rPr>
                        <a:t>Associés</a:t>
                      </a:r>
                      <a:r>
                        <a:rPr lang="en-US" sz="3600" b="1" i="0" u="none" strike="noStrike" cap="none" dirty="0">
                          <a:solidFill>
                            <a:schemeClr val="dk1"/>
                          </a:solidFill>
                          <a:latin typeface="Arial"/>
                          <a:ea typeface="Arial"/>
                          <a:cs typeface="Arial"/>
                          <a:sym typeface="Arial"/>
                        </a:rPr>
                        <a:t> de Walmart (les </a:t>
                      </a:r>
                      <a:r>
                        <a:rPr lang="en-US" sz="3600" b="1" i="0" u="none" strike="noStrike" cap="none" dirty="0" err="1">
                          <a:solidFill>
                            <a:schemeClr val="dk1"/>
                          </a:solidFill>
                          <a:latin typeface="Arial"/>
                          <a:ea typeface="Arial"/>
                          <a:cs typeface="Arial"/>
                          <a:sym typeface="Arial"/>
                        </a:rPr>
                        <a:t>employés</a:t>
                      </a:r>
                      <a:r>
                        <a:rPr lang="en-US" sz="3600" b="1" i="0" u="none" strike="noStrike" cap="none" dirty="0">
                          <a:solidFill>
                            <a:schemeClr val="dk1"/>
                          </a:solidFill>
                          <a:latin typeface="Arial"/>
                          <a:ea typeface="Arial"/>
                          <a:cs typeface="Arial"/>
                          <a:sym typeface="Arial"/>
                        </a:rPr>
                        <a: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ts val="3200"/>
                        <a:buFont typeface="Arial"/>
                        <a:buNone/>
                      </a:pPr>
                      <a:r>
                        <a:rPr lang="fr-CA" sz="3200" b="0" i="0" u="none" strike="noStrike" cap="none" dirty="0">
                          <a:solidFill>
                            <a:schemeClr val="dk1"/>
                          </a:solidFill>
                          <a:latin typeface="Arial"/>
                          <a:ea typeface="Arial"/>
                          <a:cs typeface="Arial"/>
                          <a:sym typeface="Arial"/>
                        </a:rPr>
                        <a:t>Des intervenants clés de la campagne en magasin.</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707698041"/>
                  </a:ext>
                </a:extLst>
              </a:tr>
              <a:tr h="1202309">
                <a:tc>
                  <a:txBody>
                    <a:bodyPr/>
                    <a:lstStyle/>
                    <a:p>
                      <a:pPr marL="0" marR="0" lvl="0" indent="0" algn="l" rtl="0">
                        <a:lnSpc>
                          <a:spcPct val="100000"/>
                        </a:lnSpc>
                        <a:spcBef>
                          <a:spcPts val="0"/>
                        </a:spcBef>
                        <a:spcAft>
                          <a:spcPts val="0"/>
                        </a:spcAft>
                        <a:buClr>
                          <a:schemeClr val="dk1"/>
                        </a:buClr>
                        <a:buSzPts val="3200"/>
                        <a:buFont typeface="Arial"/>
                        <a:buNone/>
                      </a:pPr>
                      <a:r>
                        <a:rPr lang="en-US" sz="3600" b="1" i="0" u="none" strike="noStrike" cap="none" dirty="0">
                          <a:solidFill>
                            <a:schemeClr val="dk1"/>
                          </a:solidFill>
                          <a:latin typeface="Arial"/>
                          <a:ea typeface="Arial"/>
                          <a:cs typeface="Arial"/>
                          <a:sym typeface="Arial"/>
                        </a:rPr>
                        <a:t>Clients de Walmart</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ts val="3200"/>
                        <a:buFont typeface="Arial"/>
                        <a:buNone/>
                      </a:pPr>
                      <a:r>
                        <a:rPr lang="fr-CA" sz="3200" b="0" i="0" u="none" strike="noStrike" cap="none" dirty="0">
                          <a:solidFill>
                            <a:schemeClr val="dk1"/>
                          </a:solidFill>
                          <a:latin typeface="Arial"/>
                          <a:ea typeface="Arial"/>
                          <a:cs typeface="Arial"/>
                          <a:sym typeface="Arial"/>
                        </a:rPr>
                        <a:t>Les précieux donateurs </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806250680"/>
                  </a:ext>
                </a:extLst>
              </a:tr>
            </a:tbl>
          </a:graphicData>
        </a:graphic>
      </p:graphicFrame>
      <p:pic>
        <p:nvPicPr>
          <p:cNvPr id="3" name="walmartlockup-FA_WM CRC BI.png" descr="walmartlockup-FA_WM CRC BI.png">
            <a:extLst>
              <a:ext uri="{FF2B5EF4-FFF2-40B4-BE49-F238E27FC236}">
                <a16:creationId xmlns:a16="http://schemas.microsoft.com/office/drawing/2014/main" id="{ED27C0FF-15BB-0E61-7918-8D24E447B829}"/>
              </a:ext>
            </a:extLst>
          </p:cNvPr>
          <p:cNvPicPr>
            <a:picLocks noChangeAspect="1"/>
          </p:cNvPicPr>
          <p:nvPr>
            <p:custDataLst>
              <p:tags r:id="rId4"/>
            </p:custDataLst>
          </p:nvPr>
        </p:nvPicPr>
        <p:blipFill>
          <a:blip r:embed="rId7"/>
          <a:stretch>
            <a:fillRect/>
          </a:stretch>
        </p:blipFill>
        <p:spPr>
          <a:xfrm>
            <a:off x="9404741" y="12344736"/>
            <a:ext cx="5574515" cy="1142327"/>
          </a:xfrm>
          <a:prstGeom prst="rect">
            <a:avLst/>
          </a:prstGeom>
        </p:spPr>
      </p:pic>
    </p:spTree>
    <p:extLst>
      <p:ext uri="{BB962C8B-B14F-4D97-AF65-F5344CB8AC3E}">
        <p14:creationId xmlns:p14="http://schemas.microsoft.com/office/powerpoint/2010/main" val="1825183355"/>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 name="Title goes here"/>
          <p:cNvSpPr txBox="1">
            <a:spLocks noGrp="1"/>
          </p:cNvSpPr>
          <p:nvPr>
            <p:ph type="ctrTitle"/>
            <p:custDataLst>
              <p:tags r:id="rId1"/>
            </p:custDataLst>
          </p:nvPr>
        </p:nvSpPr>
        <p:spPr>
          <a:xfrm>
            <a:off x="863600" y="746621"/>
            <a:ext cx="20828000" cy="1336179"/>
          </a:xfrm>
          <a:prstGeom prst="rect">
            <a:avLst/>
          </a:prstGeom>
        </p:spPr>
        <p:txBody>
          <a:bodyPr anchor="t"/>
          <a:lstStyle>
            <a:lvl1pPr algn="l" defTabSz="457200">
              <a:lnSpc>
                <a:spcPts val="13100"/>
              </a:lnSpc>
              <a:defRPr sz="7200" b="1">
                <a:solidFill>
                  <a:srgbClr val="EE0000"/>
                </a:solidFill>
              </a:defRPr>
            </a:lvl1pPr>
          </a:lstStyle>
          <a:p>
            <a:pPr defTabSz="825500">
              <a:lnSpc>
                <a:spcPct val="100000"/>
              </a:lnSpc>
            </a:pPr>
            <a:r>
              <a:rPr lang="en-CA" sz="8000" dirty="0">
                <a:solidFill>
                  <a:srgbClr val="FF0000"/>
                </a:solidFill>
              </a:rPr>
              <a:t>Dates </a:t>
            </a:r>
            <a:r>
              <a:rPr lang="en-CA" sz="8000" dirty="0" err="1">
                <a:solidFill>
                  <a:srgbClr val="FF0000"/>
                </a:solidFill>
              </a:rPr>
              <a:t>importantes</a:t>
            </a:r>
            <a:r>
              <a:rPr lang="en-CA" sz="8000" dirty="0">
                <a:solidFill>
                  <a:srgbClr val="FF0000"/>
                </a:solidFill>
              </a:rPr>
              <a:t> de la </a:t>
            </a:r>
            <a:r>
              <a:rPr lang="en-CA" sz="8000" dirty="0" err="1">
                <a:solidFill>
                  <a:srgbClr val="FF0000"/>
                </a:solidFill>
              </a:rPr>
              <a:t>campagne</a:t>
            </a:r>
            <a:endParaRPr sz="8000" dirty="0">
              <a:solidFill>
                <a:srgbClr val="FF0000"/>
              </a:solidFill>
            </a:endParaRPr>
          </a:p>
        </p:txBody>
      </p:sp>
      <p:sp>
        <p:nvSpPr>
          <p:cNvPr id="132" name="Line"/>
          <p:cNvSpPr/>
          <p:nvPr>
            <p:custDataLst>
              <p:tags r:id="rId2"/>
            </p:custDataLst>
          </p:nvPr>
        </p:nvSpPr>
        <p:spPr>
          <a:xfrm>
            <a:off x="863600" y="2082800"/>
            <a:ext cx="22656799" cy="0"/>
          </a:xfrm>
          <a:prstGeom prst="line">
            <a:avLst/>
          </a:prstGeom>
          <a:ln w="63500">
            <a:solidFill>
              <a:srgbClr val="EE0000"/>
            </a:solidFill>
            <a:miter lim="400000"/>
          </a:ln>
        </p:spPr>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Helvetica Neue Medium"/>
              </a:defRPr>
            </a:pPr>
            <a:endParaRPr kumimoji="0" sz="3200" b="0" i="0" u="none" strike="noStrike" kern="0" cap="none" spc="0" normalizeH="0" baseline="0" noProof="0">
              <a:ln>
                <a:noFill/>
              </a:ln>
              <a:solidFill>
                <a:srgbClr val="FFFFFF"/>
              </a:solidFill>
              <a:effectLst/>
              <a:uLnTx/>
              <a:uFillTx/>
              <a:latin typeface="Helvetica Neue Medium"/>
              <a:sym typeface="Helvetica Neue Medium"/>
            </a:endParaRPr>
          </a:p>
        </p:txBody>
      </p:sp>
      <p:graphicFrame>
        <p:nvGraphicFramePr>
          <p:cNvPr id="2" name="Table 2">
            <a:extLst>
              <a:ext uri="{FF2B5EF4-FFF2-40B4-BE49-F238E27FC236}">
                <a16:creationId xmlns:a16="http://schemas.microsoft.com/office/drawing/2014/main" id="{AC15E80D-6A89-4D2C-8769-E6308993AA6B}"/>
              </a:ext>
            </a:extLst>
          </p:cNvPr>
          <p:cNvGraphicFramePr>
            <a:graphicFrameLocks noGrp="1"/>
          </p:cNvGraphicFramePr>
          <p:nvPr>
            <p:custDataLst>
              <p:tags r:id="rId3"/>
            </p:custDataLst>
            <p:extLst>
              <p:ext uri="{D42A27DB-BD31-4B8C-83A1-F6EECF244321}">
                <p14:modId xmlns:p14="http://schemas.microsoft.com/office/powerpoint/2010/main" val="2289813169"/>
              </p:ext>
            </p:extLst>
          </p:nvPr>
        </p:nvGraphicFramePr>
        <p:xfrm>
          <a:off x="863600" y="2515649"/>
          <a:ext cx="22695708" cy="9281426"/>
        </p:xfrm>
        <a:graphic>
          <a:graphicData uri="http://schemas.openxmlformats.org/drawingml/2006/table">
            <a:tbl>
              <a:tblPr firstRow="1" bandRow="1">
                <a:tableStyleId>{5940675A-B579-460E-94D1-54222C63F5DA}</a:tableStyleId>
              </a:tblPr>
              <a:tblGrid>
                <a:gridCol w="8776676">
                  <a:extLst>
                    <a:ext uri="{9D8B030D-6E8A-4147-A177-3AD203B41FA5}">
                      <a16:colId xmlns:a16="http://schemas.microsoft.com/office/drawing/2014/main" val="2334364084"/>
                    </a:ext>
                  </a:extLst>
                </a:gridCol>
                <a:gridCol w="13919032">
                  <a:extLst>
                    <a:ext uri="{9D8B030D-6E8A-4147-A177-3AD203B41FA5}">
                      <a16:colId xmlns:a16="http://schemas.microsoft.com/office/drawing/2014/main" val="4115630778"/>
                    </a:ext>
                  </a:extLst>
                </a:gridCol>
              </a:tblGrid>
              <a:tr h="1490294">
                <a:tc>
                  <a:txBody>
                    <a:bodyPr/>
                    <a:lstStyle/>
                    <a:p>
                      <a:pPr algn="l"/>
                      <a:r>
                        <a:rPr lang="en-US" sz="3600" b="1" dirty="0">
                          <a:latin typeface="+mj-lt"/>
                        </a:rPr>
                        <a:t>Dates</a:t>
                      </a:r>
                      <a:endParaRPr lang="en-CA" sz="3600" b="1" dirty="0">
                        <a:latin typeface="+mj-l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65000"/>
                      </a:schemeClr>
                    </a:solidFill>
                  </a:tcPr>
                </a:tc>
                <a:tc>
                  <a:txBody>
                    <a:bodyPr/>
                    <a:lstStyle/>
                    <a:p>
                      <a:pPr algn="l"/>
                      <a:r>
                        <a:rPr lang="en-US" sz="3600" b="1" dirty="0">
                          <a:latin typeface="+mj-lt"/>
                        </a:rPr>
                        <a:t>Action</a:t>
                      </a:r>
                      <a:endParaRPr lang="en-CA" sz="3600" b="1" dirty="0">
                        <a:latin typeface="+mj-l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2401187075"/>
                  </a:ext>
                </a:extLst>
              </a:tr>
              <a:tr h="1026808">
                <a:tc>
                  <a:txBody>
                    <a:bodyPr/>
                    <a:lstStyle/>
                    <a:p>
                      <a:pPr marL="0" marR="0" indent="0" algn="l" rtl="0" latinLnBrk="0">
                        <a:lnSpc>
                          <a:spcPct val="100000"/>
                        </a:lnSpc>
                        <a:spcBef>
                          <a:spcPts val="0"/>
                        </a:spcBef>
                        <a:spcAft>
                          <a:spcPts val="0"/>
                        </a:spcAft>
                        <a:buClrTx/>
                        <a:buSzTx/>
                        <a:buFontTx/>
                        <a:buNone/>
                      </a:pPr>
                      <a:r>
                        <a:rPr lang="en-US" sz="3200" b="0" i="0" u="none" strike="noStrike" cap="none" spc="0" baseline="0" dirty="0">
                          <a:solidFill>
                            <a:schemeClr val="tx1"/>
                          </a:solidFill>
                          <a:uFillTx/>
                          <a:latin typeface="+mj-lt"/>
                          <a:ea typeface="+mn-ea"/>
                          <a:cs typeface="+mn-cs"/>
                          <a:sym typeface="Helvetica Neue Light"/>
                        </a:rPr>
                        <a:t>12 au 22 </a:t>
                      </a:r>
                      <a:r>
                        <a:rPr lang="en-US" sz="3200" b="0" i="0" u="none" strike="noStrike" cap="none" spc="0" baseline="0" dirty="0" err="1">
                          <a:solidFill>
                            <a:schemeClr val="tx1"/>
                          </a:solidFill>
                          <a:uFillTx/>
                          <a:latin typeface="+mj-lt"/>
                          <a:ea typeface="+mn-ea"/>
                          <a:cs typeface="+mn-cs"/>
                          <a:sym typeface="Helvetica Neue Light"/>
                        </a:rPr>
                        <a:t>juin</a:t>
                      </a:r>
                      <a:endParaRPr lang="en-US" sz="3200" b="0" i="0" u="none" strike="noStrike" cap="none" spc="0" baseline="0" dirty="0">
                        <a:solidFill>
                          <a:schemeClr val="tx1"/>
                        </a:solidFill>
                        <a:uFillTx/>
                        <a:latin typeface="+mj-lt"/>
                        <a:ea typeface="+mn-ea"/>
                        <a:cs typeface="+mn-cs"/>
                        <a:sym typeface="Helvetica Neue Ligh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ts val="3200"/>
                        <a:buFont typeface="Arial"/>
                        <a:buNone/>
                      </a:pPr>
                      <a:r>
                        <a:rPr lang="fr-CA" sz="3200" b="0" i="0" u="none" strike="noStrike" cap="none" dirty="0">
                          <a:solidFill>
                            <a:schemeClr val="dk1"/>
                          </a:solidFill>
                          <a:latin typeface="Arial"/>
                          <a:ea typeface="Arial"/>
                          <a:cs typeface="Arial"/>
                          <a:sym typeface="Arial"/>
                        </a:rPr>
                        <a:t>Formation des ambassadeurs via Zoom ou webinaire</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655154931"/>
                  </a:ext>
                </a:extLst>
              </a:tr>
              <a:tr h="1228702">
                <a:tc>
                  <a:txBody>
                    <a:bodyPr/>
                    <a:lstStyle/>
                    <a:p>
                      <a:pPr marL="0" marR="0" indent="0" algn="l" rtl="0" fontAlgn="base" latinLnBrk="0">
                        <a:lnSpc>
                          <a:spcPct val="100000"/>
                        </a:lnSpc>
                        <a:spcBef>
                          <a:spcPts val="0"/>
                        </a:spcBef>
                        <a:spcAft>
                          <a:spcPts val="0"/>
                        </a:spcAft>
                        <a:buClrTx/>
                        <a:buSzTx/>
                        <a:buFontTx/>
                        <a:buNone/>
                      </a:pPr>
                      <a:r>
                        <a:rPr lang="en-US" sz="3200" b="0" i="0" u="none" strike="noStrike" cap="none" spc="0" baseline="0" dirty="0" err="1">
                          <a:solidFill>
                            <a:schemeClr val="tx1"/>
                          </a:solidFill>
                          <a:uFillTx/>
                          <a:latin typeface="+mj-lt"/>
                          <a:ea typeface="+mn-ea"/>
                          <a:cs typeface="+mn-cs"/>
                          <a:sym typeface="Helvetica Neue Light"/>
                        </a:rPr>
                        <a:t>D’ici</a:t>
                      </a:r>
                      <a:r>
                        <a:rPr lang="en-US" sz="3200" b="0" i="0" u="none" strike="noStrike" cap="none" spc="0" baseline="0" dirty="0">
                          <a:solidFill>
                            <a:schemeClr val="tx1"/>
                          </a:solidFill>
                          <a:uFillTx/>
                          <a:latin typeface="+mj-lt"/>
                          <a:ea typeface="+mn-ea"/>
                          <a:cs typeface="+mn-cs"/>
                          <a:sym typeface="Helvetica Neue Light"/>
                        </a:rPr>
                        <a:t> le 23 </a:t>
                      </a:r>
                      <a:r>
                        <a:rPr lang="en-US" sz="3200" b="0" i="0" u="none" strike="noStrike" cap="none" spc="0" baseline="0" dirty="0" err="1">
                          <a:solidFill>
                            <a:schemeClr val="tx1"/>
                          </a:solidFill>
                          <a:uFillTx/>
                          <a:latin typeface="+mj-lt"/>
                          <a:ea typeface="+mn-ea"/>
                          <a:cs typeface="+mn-cs"/>
                          <a:sym typeface="Helvetica Neue Light"/>
                        </a:rPr>
                        <a:t>juin</a:t>
                      </a:r>
                      <a:endParaRPr lang="en-US" sz="3200" b="0" i="0" u="none" strike="noStrike" cap="none" spc="0" baseline="0" dirty="0">
                        <a:solidFill>
                          <a:schemeClr val="tx1"/>
                        </a:solidFill>
                        <a:uFillTx/>
                        <a:latin typeface="+mj-lt"/>
                        <a:ea typeface="+mn-ea"/>
                        <a:cs typeface="+mn-cs"/>
                        <a:sym typeface="Helvetica Neue Ligh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marL="0" marR="0" lvl="0" indent="0" algn="l" rtl="0">
                        <a:lnSpc>
                          <a:spcPct val="100000"/>
                        </a:lnSpc>
                        <a:spcBef>
                          <a:spcPts val="0"/>
                        </a:spcBef>
                        <a:spcAft>
                          <a:spcPts val="0"/>
                        </a:spcAft>
                        <a:buClr>
                          <a:schemeClr val="dk1"/>
                        </a:buClr>
                        <a:buSzPts val="3200"/>
                        <a:buFont typeface="Arial"/>
                        <a:buNone/>
                      </a:pPr>
                      <a:r>
                        <a:rPr lang="fr-CA" sz="3200" b="0" i="0" u="none" strike="noStrike" cap="none" dirty="0">
                          <a:solidFill>
                            <a:schemeClr val="dk1"/>
                          </a:solidFill>
                          <a:latin typeface="Arial"/>
                          <a:ea typeface="Arial"/>
                          <a:cs typeface="Arial"/>
                          <a:sym typeface="Arial"/>
                        </a:rPr>
                        <a:t>Livraison du matériel de campagne en magasins </a:t>
                      </a:r>
                      <a:endParaRPr lang="fr-CA" sz="3200" dirty="0"/>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489050143"/>
                  </a:ext>
                </a:extLst>
              </a:tr>
              <a:tr h="1238868">
                <a:tc>
                  <a:txBody>
                    <a:bodyPr/>
                    <a:lstStyle/>
                    <a:p>
                      <a:pPr marL="0" marR="0" lvl="0" indent="0" algn="l" rtl="0">
                        <a:lnSpc>
                          <a:spcPct val="100000"/>
                        </a:lnSpc>
                        <a:spcBef>
                          <a:spcPts val="0"/>
                        </a:spcBef>
                        <a:spcAft>
                          <a:spcPts val="0"/>
                        </a:spcAft>
                        <a:buClrTx/>
                        <a:buSzTx/>
                        <a:buFontTx/>
                        <a:buNone/>
                      </a:pPr>
                      <a:r>
                        <a:rPr lang="en-US" sz="3200" b="0" i="0" u="none" strike="noStrike" cap="none" spc="0" baseline="0" dirty="0">
                          <a:solidFill>
                            <a:schemeClr val="tx1"/>
                          </a:solidFill>
                          <a:uFillTx/>
                          <a:latin typeface="+mj-lt"/>
                          <a:ea typeface="+mn-ea"/>
                          <a:cs typeface="+mn-cs"/>
                        </a:rPr>
                        <a:t>22 au 28 </a:t>
                      </a:r>
                      <a:r>
                        <a:rPr lang="en-US" sz="3200" b="0" i="0" u="none" strike="noStrike" cap="none" spc="0" baseline="0" dirty="0" err="1">
                          <a:solidFill>
                            <a:schemeClr val="tx1"/>
                          </a:solidFill>
                          <a:uFillTx/>
                          <a:latin typeface="+mj-lt"/>
                          <a:ea typeface="+mn-ea"/>
                          <a:cs typeface="+mn-cs"/>
                        </a:rPr>
                        <a:t>juin</a:t>
                      </a:r>
                      <a:endParaRPr lang="en-US" sz="3200" b="0" i="0" u="none" strike="noStrike" cap="none" spc="0" baseline="30000" dirty="0">
                        <a:solidFill>
                          <a:schemeClr val="tx1"/>
                        </a:solidFill>
                        <a:uFillTx/>
                        <a:latin typeface="+mj-lt"/>
                        <a:ea typeface="+mn-ea"/>
                        <a:cs typeface="+mn-cs"/>
                        <a:sym typeface="Helvetica Neue Light"/>
                      </a:endParaRPr>
                    </a:p>
                  </a:txBody>
                  <a:tcPr anchor="ctr">
                    <a:lnL w="6350">
                      <a:solidFill>
                        <a:schemeClr val="bg1">
                          <a:lumMod val="50000"/>
                        </a:schemeClr>
                      </a:solidFill>
                    </a:lnL>
                    <a:lnR w="6350">
                      <a:solidFill>
                        <a:schemeClr val="bg1">
                          <a:lumMod val="50000"/>
                        </a:schemeClr>
                      </a:solidFill>
                    </a:lnR>
                    <a:lnT w="6350">
                      <a:solidFill>
                        <a:schemeClr val="bg1">
                          <a:lumMod val="50000"/>
                        </a:schemeClr>
                      </a:solidFill>
                    </a:lnT>
                    <a:lnB w="6350">
                      <a:solidFill>
                        <a:schemeClr val="bg1">
                          <a:lumMod val="50000"/>
                        </a:schemeClr>
                      </a:solidFill>
                    </a:lnB>
                  </a:tcPr>
                </a:tc>
                <a:tc>
                  <a:txBody>
                    <a:bodyPr/>
                    <a:lstStyle/>
                    <a:p>
                      <a:pPr marL="0" marR="0" lvl="0" indent="0" algn="l" rtl="0">
                        <a:lnSpc>
                          <a:spcPct val="100000"/>
                        </a:lnSpc>
                        <a:spcBef>
                          <a:spcPts val="0"/>
                        </a:spcBef>
                        <a:spcAft>
                          <a:spcPts val="0"/>
                        </a:spcAft>
                        <a:buClr>
                          <a:schemeClr val="dk1"/>
                        </a:buClr>
                        <a:buSzPts val="3200"/>
                        <a:buFont typeface="Arial"/>
                        <a:buNone/>
                      </a:pPr>
                      <a:r>
                        <a:rPr lang="fr-CA" sz="3200" b="0" i="0" u="none" strike="noStrike" cap="none" dirty="0">
                          <a:solidFill>
                            <a:schemeClr val="dk1"/>
                          </a:solidFill>
                          <a:latin typeface="Arial"/>
                          <a:ea typeface="Arial"/>
                          <a:cs typeface="Arial"/>
                          <a:sym typeface="Arial"/>
                        </a:rPr>
                        <a:t>Contact initial avec le gérant du magasin et la personne responsable</a:t>
                      </a:r>
                    </a:p>
                  </a:txBody>
                  <a:tcPr anchor="ctr">
                    <a:lnL w="6350">
                      <a:solidFill>
                        <a:schemeClr val="bg1">
                          <a:lumMod val="50000"/>
                        </a:schemeClr>
                      </a:solidFill>
                    </a:lnL>
                    <a:lnR w="6350">
                      <a:solidFill>
                        <a:schemeClr val="bg1">
                          <a:lumMod val="50000"/>
                        </a:schemeClr>
                      </a:solidFill>
                    </a:lnR>
                    <a:lnT w="6350">
                      <a:solidFill>
                        <a:schemeClr val="bg1">
                          <a:lumMod val="50000"/>
                        </a:schemeClr>
                      </a:solidFill>
                    </a:lnT>
                    <a:lnB w="6350">
                      <a:solidFill>
                        <a:schemeClr val="bg1">
                          <a:lumMod val="50000"/>
                        </a:schemeClr>
                      </a:solidFill>
                    </a:lnB>
                  </a:tcPr>
                </a:tc>
                <a:extLst>
                  <a:ext uri="{0D108BD9-81ED-4DB2-BD59-A6C34878D82A}">
                    <a16:rowId xmlns:a16="http://schemas.microsoft.com/office/drawing/2014/main" val="2212207697"/>
                  </a:ext>
                </a:extLst>
              </a:tr>
              <a:tr h="1149903">
                <a:tc>
                  <a:txBody>
                    <a:bodyPr/>
                    <a:lstStyle/>
                    <a:p>
                      <a:pPr marL="0" marR="0" indent="0" algn="l" rtl="0" fontAlgn="base" latinLnBrk="0">
                        <a:lnSpc>
                          <a:spcPct val="100000"/>
                        </a:lnSpc>
                        <a:spcBef>
                          <a:spcPts val="0"/>
                        </a:spcBef>
                        <a:spcAft>
                          <a:spcPts val="0"/>
                        </a:spcAft>
                        <a:buClrTx/>
                        <a:buSzTx/>
                        <a:buFontTx/>
                        <a:buNone/>
                      </a:pPr>
                      <a:r>
                        <a:rPr lang="en-US" sz="3200" b="0" i="0" u="none" strike="noStrike" cap="none" spc="0" baseline="0" dirty="0">
                          <a:solidFill>
                            <a:schemeClr val="tx1"/>
                          </a:solidFill>
                          <a:uFillTx/>
                          <a:latin typeface="+mj-lt"/>
                          <a:ea typeface="+mn-ea"/>
                          <a:cs typeface="+mn-cs"/>
                          <a:sym typeface="Helvetica Neue Light"/>
                        </a:rPr>
                        <a:t>29 </a:t>
                      </a:r>
                      <a:r>
                        <a:rPr lang="en-US" sz="3200" b="0" i="0" u="none" strike="noStrike" cap="none" spc="0" baseline="0" dirty="0" err="1">
                          <a:solidFill>
                            <a:schemeClr val="tx1"/>
                          </a:solidFill>
                          <a:uFillTx/>
                          <a:latin typeface="+mj-lt"/>
                          <a:ea typeface="+mn-ea"/>
                          <a:cs typeface="+mn-cs"/>
                          <a:sym typeface="Helvetica Neue Light"/>
                        </a:rPr>
                        <a:t>juin</a:t>
                      </a:r>
                      <a:endParaRPr lang="en-US" sz="3200" b="0" i="0" u="none" strike="noStrike" cap="none" spc="0" baseline="0" dirty="0">
                        <a:solidFill>
                          <a:schemeClr val="tx1"/>
                        </a:solidFill>
                        <a:uFillTx/>
                        <a:latin typeface="+mj-lt"/>
                        <a:ea typeface="+mn-ea"/>
                        <a:cs typeface="+mn-cs"/>
                        <a:sym typeface="Helvetica Neue Ligh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tc>
                  <a:txBody>
                    <a:bodyPr/>
                    <a:lstStyle/>
                    <a:p>
                      <a:pPr algn="l" rtl="0" fontAlgn="base"/>
                      <a:r>
                        <a:rPr lang="en-US" sz="3200" b="0" i="0" u="none" strike="noStrike" cap="none" spc="0" baseline="0" dirty="0">
                          <a:solidFill>
                            <a:schemeClr val="tx1"/>
                          </a:solidFill>
                          <a:uFillTx/>
                          <a:latin typeface="+mj-lt"/>
                          <a:ea typeface="+mn-ea"/>
                          <a:cs typeface="+mn-cs"/>
                          <a:sym typeface="Helvetica Neue Light"/>
                        </a:rPr>
                        <a:t>Début de la </a:t>
                      </a:r>
                      <a:r>
                        <a:rPr lang="en-US" sz="3200" b="0" i="0" u="none" strike="noStrike" cap="none" spc="0" baseline="0" dirty="0" err="1">
                          <a:solidFill>
                            <a:schemeClr val="tx1"/>
                          </a:solidFill>
                          <a:uFillTx/>
                          <a:latin typeface="+mj-lt"/>
                          <a:ea typeface="+mn-ea"/>
                          <a:cs typeface="+mn-cs"/>
                          <a:sym typeface="Helvetica Neue Light"/>
                        </a:rPr>
                        <a:t>campagne</a:t>
                      </a:r>
                      <a:endParaRPr lang="en-US" sz="3200" b="0" i="0" u="none" strike="noStrike" cap="none" spc="0" baseline="0" dirty="0">
                        <a:solidFill>
                          <a:schemeClr val="tx1"/>
                        </a:solidFill>
                        <a:uFillTx/>
                        <a:latin typeface="+mj-lt"/>
                        <a:ea typeface="+mn-ea"/>
                        <a:cs typeface="+mn-cs"/>
                        <a:sym typeface="Helvetica Neue Ligh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3810521136"/>
                  </a:ext>
                </a:extLst>
              </a:tr>
              <a:tr h="1053243">
                <a:tc>
                  <a:txBody>
                    <a:bodyPr/>
                    <a:lstStyle/>
                    <a:p>
                      <a:pPr marL="0" marR="0" lvl="0" indent="0" algn="l" rtl="0">
                        <a:lnSpc>
                          <a:spcPct val="100000"/>
                        </a:lnSpc>
                        <a:spcBef>
                          <a:spcPts val="0"/>
                        </a:spcBef>
                        <a:spcAft>
                          <a:spcPts val="0"/>
                        </a:spcAft>
                        <a:buClr>
                          <a:schemeClr val="dk1"/>
                        </a:buClr>
                        <a:buSzPts val="3200"/>
                        <a:buFont typeface="Arial"/>
                        <a:buNone/>
                      </a:pPr>
                      <a:r>
                        <a:rPr lang="fr-CA" sz="3200" b="0" i="0" u="none" strike="noStrike" cap="none" dirty="0">
                          <a:solidFill>
                            <a:schemeClr val="dk1"/>
                          </a:solidFill>
                          <a:latin typeface="Arial"/>
                          <a:ea typeface="Arial"/>
                          <a:cs typeface="Arial"/>
                          <a:sym typeface="Arial"/>
                        </a:rPr>
                        <a:t>Chaque semaine pendant la durée de la campagne</a:t>
                      </a:r>
                      <a:endParaRPr lang="fr-CA" sz="2400" u="none" strike="noStrike" cap="none" dirty="0"/>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l" rtl="0" fontAlgn="base"/>
                      <a:r>
                        <a:rPr lang="fr-CA" sz="3200" b="0" i="0" u="none" strike="noStrike" cap="none" spc="0" baseline="0" noProof="0" dirty="0">
                          <a:solidFill>
                            <a:schemeClr val="tx1"/>
                          </a:solidFill>
                          <a:uFillTx/>
                          <a:latin typeface="Arial"/>
                          <a:ea typeface="Arial"/>
                          <a:cs typeface="Arial"/>
                          <a:sym typeface="Helvetica Neue Light"/>
                        </a:rPr>
                        <a:t>Rencontres de suivi auprès du responsable de la campagne en magasin ou du gérant et des associés si possible</a:t>
                      </a: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1707698041"/>
                  </a:ext>
                </a:extLst>
              </a:tr>
              <a:tr h="1053243">
                <a:tc>
                  <a:txBody>
                    <a:bodyPr/>
                    <a:lstStyle/>
                    <a:p>
                      <a:pPr algn="l" rtl="0" fontAlgn="base"/>
                      <a:r>
                        <a:rPr lang="en-US" sz="3200" b="0" i="0" u="none" strike="noStrike" cap="none" spc="0" baseline="0" dirty="0">
                          <a:solidFill>
                            <a:schemeClr val="tx1"/>
                          </a:solidFill>
                          <a:uFillTx/>
                          <a:latin typeface="+mj-lt"/>
                          <a:ea typeface="+mn-ea"/>
                          <a:cs typeface="+mn-cs"/>
                          <a:sym typeface="Helvetica Neue Light"/>
                        </a:rPr>
                        <a:t>28 </a:t>
                      </a:r>
                      <a:r>
                        <a:rPr lang="en-US" sz="3200" b="0" i="0" u="none" strike="noStrike" cap="none" spc="0" baseline="0" dirty="0" err="1">
                          <a:solidFill>
                            <a:schemeClr val="tx1"/>
                          </a:solidFill>
                          <a:uFillTx/>
                          <a:latin typeface="+mj-lt"/>
                          <a:ea typeface="+mn-ea"/>
                          <a:cs typeface="+mn-cs"/>
                          <a:sym typeface="Helvetica Neue Light"/>
                        </a:rPr>
                        <a:t>juillet</a:t>
                      </a:r>
                      <a:endParaRPr lang="en-US" sz="3200" b="0" i="0" u="none" strike="noStrike" cap="none" spc="0" baseline="0" dirty="0">
                        <a:solidFill>
                          <a:schemeClr val="tx1"/>
                        </a:solidFill>
                        <a:uFillTx/>
                        <a:latin typeface="+mj-lt"/>
                        <a:ea typeface="+mn-ea"/>
                        <a:cs typeface="+mn-cs"/>
                        <a:sym typeface="Helvetica Neue Ligh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l" rtl="0" fontAlgn="base"/>
                      <a:r>
                        <a:rPr lang="en-US" sz="3200" b="0" i="0" u="none" strike="noStrike" cap="none" spc="0" baseline="0" dirty="0">
                          <a:solidFill>
                            <a:schemeClr val="tx1"/>
                          </a:solidFill>
                          <a:uFillTx/>
                          <a:latin typeface="+mj-lt"/>
                          <a:ea typeface="+mn-ea"/>
                          <a:cs typeface="+mn-cs"/>
                          <a:sym typeface="Helvetica Neue Light"/>
                        </a:rPr>
                        <a:t>Fin de la </a:t>
                      </a:r>
                      <a:r>
                        <a:rPr lang="en-US" sz="3200" b="0" i="0" u="none" strike="noStrike" cap="none" spc="0" baseline="0" dirty="0" err="1">
                          <a:solidFill>
                            <a:schemeClr val="tx1"/>
                          </a:solidFill>
                          <a:uFillTx/>
                          <a:latin typeface="+mj-lt"/>
                          <a:ea typeface="+mn-ea"/>
                          <a:cs typeface="+mn-cs"/>
                          <a:sym typeface="Helvetica Neue Light"/>
                        </a:rPr>
                        <a:t>campagne</a:t>
                      </a:r>
                      <a:endParaRPr lang="en-US" sz="3200" b="0" i="0" u="none" strike="noStrike" cap="none" spc="0" baseline="0" dirty="0">
                        <a:solidFill>
                          <a:schemeClr val="tx1"/>
                        </a:solidFill>
                        <a:uFillTx/>
                        <a:latin typeface="+mj-lt"/>
                        <a:ea typeface="+mn-ea"/>
                        <a:cs typeface="+mn-cs"/>
                        <a:sym typeface="Helvetica Neue Ligh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3806250680"/>
                  </a:ext>
                </a:extLst>
              </a:tr>
              <a:tr h="1026808">
                <a:tc>
                  <a:txBody>
                    <a:bodyPr/>
                    <a:lstStyle/>
                    <a:p>
                      <a:pPr algn="l" rtl="0" fontAlgn="base"/>
                      <a:r>
                        <a:rPr lang="en-US" sz="3200" b="0" i="0" u="none" strike="noStrike" cap="none" spc="0" baseline="0" dirty="0">
                          <a:solidFill>
                            <a:schemeClr val="tx1"/>
                          </a:solidFill>
                          <a:uFillTx/>
                          <a:latin typeface="+mj-lt"/>
                          <a:ea typeface="+mn-ea"/>
                          <a:cs typeface="+mn-cs"/>
                        </a:rPr>
                        <a:t>31 </a:t>
                      </a:r>
                      <a:r>
                        <a:rPr lang="en-US" sz="3200" b="0" i="0" u="none" strike="noStrike" cap="none" spc="0" baseline="0" dirty="0" err="1">
                          <a:solidFill>
                            <a:schemeClr val="tx1"/>
                          </a:solidFill>
                          <a:uFillTx/>
                          <a:latin typeface="+mj-lt"/>
                          <a:ea typeface="+mn-ea"/>
                          <a:cs typeface="+mn-cs"/>
                        </a:rPr>
                        <a:t>juillet</a:t>
                      </a:r>
                      <a:r>
                        <a:rPr lang="en-US" sz="3200" b="0" i="0" u="none" strike="noStrike" cap="none" spc="0" baseline="0" dirty="0">
                          <a:solidFill>
                            <a:schemeClr val="tx1"/>
                          </a:solidFill>
                          <a:uFillTx/>
                          <a:latin typeface="+mj-lt"/>
                          <a:ea typeface="+mn-ea"/>
                          <a:cs typeface="+mn-cs"/>
                        </a:rPr>
                        <a:t> au 4 </a:t>
                      </a:r>
                      <a:r>
                        <a:rPr lang="en-US" sz="3200" b="0" i="0" u="none" strike="noStrike" cap="none" spc="0" baseline="0" dirty="0" err="1">
                          <a:solidFill>
                            <a:schemeClr val="tx1"/>
                          </a:solidFill>
                          <a:uFillTx/>
                          <a:latin typeface="+mj-lt"/>
                          <a:ea typeface="+mn-ea"/>
                          <a:cs typeface="+mn-cs"/>
                        </a:rPr>
                        <a:t>août</a:t>
                      </a:r>
                      <a:r>
                        <a:rPr lang="en-US" sz="3200" b="0" i="0" u="none" strike="noStrike" cap="none" spc="0" baseline="0" dirty="0">
                          <a:solidFill>
                            <a:schemeClr val="tx1"/>
                          </a:solidFill>
                          <a:uFillTx/>
                          <a:latin typeface="+mj-lt"/>
                          <a:ea typeface="+mn-ea"/>
                          <a:cs typeface="+mn-cs"/>
                        </a:rPr>
                        <a:t> </a:t>
                      </a:r>
                      <a:endParaRPr lang="en-US" sz="3200" b="0" i="0" u="none" strike="noStrike" cap="none" spc="0" baseline="0" dirty="0">
                        <a:solidFill>
                          <a:schemeClr val="tx1"/>
                        </a:solidFill>
                        <a:uFillTx/>
                        <a:latin typeface="+mj-lt"/>
                        <a:ea typeface="+mn-ea"/>
                        <a:cs typeface="+mn-cs"/>
                        <a:sym typeface="Helvetica Neue Ligh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tc>
                  <a:txBody>
                    <a:bodyPr/>
                    <a:lstStyle/>
                    <a:p>
                      <a:pPr algn="l" rtl="0" fontAlgn="base"/>
                      <a:r>
                        <a:rPr lang="en-US" sz="3200" b="0" i="0" u="none" strike="noStrike" cap="none" spc="0" baseline="0" dirty="0">
                          <a:solidFill>
                            <a:schemeClr val="tx1"/>
                          </a:solidFill>
                          <a:uFillTx/>
                          <a:latin typeface="+mj-lt"/>
                          <a:ea typeface="+mn-ea"/>
                          <a:cs typeface="+mn-cs"/>
                          <a:sym typeface="Helvetica Neue Light"/>
                        </a:rPr>
                        <a:t>Appels de </a:t>
                      </a:r>
                      <a:r>
                        <a:rPr lang="en-US" sz="3200" b="0" i="0" u="none" strike="noStrike" cap="none" spc="0" baseline="0" dirty="0" err="1">
                          <a:solidFill>
                            <a:schemeClr val="tx1"/>
                          </a:solidFill>
                          <a:uFillTx/>
                          <a:latin typeface="+mj-lt"/>
                          <a:ea typeface="+mn-ea"/>
                          <a:cs typeface="+mn-cs"/>
                          <a:sym typeface="Helvetica Neue Light"/>
                        </a:rPr>
                        <a:t>remerciements</a:t>
                      </a:r>
                      <a:endParaRPr lang="en-US" sz="3200" b="0" i="0" u="none" strike="noStrike" cap="none" spc="0" baseline="0" dirty="0">
                        <a:solidFill>
                          <a:schemeClr val="tx1"/>
                        </a:solidFill>
                        <a:uFillTx/>
                        <a:latin typeface="+mj-lt"/>
                        <a:ea typeface="+mn-ea"/>
                        <a:cs typeface="+mn-cs"/>
                        <a:sym typeface="Helvetica Neue Light"/>
                      </a:endParaRPr>
                    </a:p>
                  </a:txBody>
                  <a:tcPr anchor="ctr">
                    <a:lnL w="6350" cap="flat" cmpd="sng" algn="ctr">
                      <a:solidFill>
                        <a:schemeClr val="bg1">
                          <a:lumMod val="50000"/>
                        </a:schemeClr>
                      </a:solidFill>
                      <a:prstDash val="solid"/>
                      <a:round/>
                      <a:headEnd type="none" w="med" len="med"/>
                      <a:tailEnd type="none" w="med" len="med"/>
                    </a:lnL>
                    <a:lnR w="6350" cap="flat" cmpd="sng" algn="ctr">
                      <a:solidFill>
                        <a:schemeClr val="bg1">
                          <a:lumMod val="50000"/>
                        </a:schemeClr>
                      </a:solidFill>
                      <a:prstDash val="solid"/>
                      <a:round/>
                      <a:headEnd type="none" w="med" len="med"/>
                      <a:tailEnd type="none" w="med" len="med"/>
                    </a:lnR>
                    <a:lnT w="6350" cap="flat" cmpd="sng" algn="ctr">
                      <a:solidFill>
                        <a:schemeClr val="bg1">
                          <a:lumMod val="50000"/>
                        </a:schemeClr>
                      </a:solidFill>
                      <a:prstDash val="solid"/>
                      <a:round/>
                      <a:headEnd type="none" w="med" len="med"/>
                      <a:tailEnd type="none" w="med" len="med"/>
                    </a:lnT>
                    <a:lnB w="6350" cap="flat" cmpd="sng" algn="ctr">
                      <a:solidFill>
                        <a:schemeClr val="bg1">
                          <a:lumMod val="50000"/>
                        </a:schemeClr>
                      </a:solidFill>
                      <a:prstDash val="solid"/>
                      <a:round/>
                      <a:headEnd type="none" w="med" len="med"/>
                      <a:tailEnd type="none" w="med" len="med"/>
                    </a:lnB>
                  </a:tcPr>
                </a:tc>
                <a:extLst>
                  <a:ext uri="{0D108BD9-81ED-4DB2-BD59-A6C34878D82A}">
                    <a16:rowId xmlns:a16="http://schemas.microsoft.com/office/drawing/2014/main" val="244592252"/>
                  </a:ext>
                </a:extLst>
              </a:tr>
            </a:tbl>
          </a:graphicData>
        </a:graphic>
      </p:graphicFrame>
      <p:graphicFrame>
        <p:nvGraphicFramePr>
          <p:cNvPr id="5" name="Table 4">
            <a:extLst>
              <a:ext uri="{FF2B5EF4-FFF2-40B4-BE49-F238E27FC236}">
                <a16:creationId xmlns:a16="http://schemas.microsoft.com/office/drawing/2014/main" id="{CFC39118-1E43-4D5C-8C5C-5C0E85D1F1B0}"/>
              </a:ext>
            </a:extLst>
          </p:cNvPr>
          <p:cNvGraphicFramePr>
            <a:graphicFrameLocks noGrp="1"/>
          </p:cNvGraphicFramePr>
          <p:nvPr>
            <p:custDataLst>
              <p:tags r:id="rId4"/>
            </p:custDataLst>
            <p:extLst>
              <p:ext uri="{D42A27DB-BD31-4B8C-83A1-F6EECF244321}">
                <p14:modId xmlns:p14="http://schemas.microsoft.com/office/powerpoint/2010/main" val="2197870900"/>
              </p:ext>
            </p:extLst>
          </p:nvPr>
        </p:nvGraphicFramePr>
        <p:xfrm>
          <a:off x="-4754906" y="6610110"/>
          <a:ext cx="1550370" cy="457200"/>
        </p:xfrm>
        <a:graphic>
          <a:graphicData uri="http://schemas.openxmlformats.org/drawingml/2006/table">
            <a:tbl>
              <a:tblPr/>
              <a:tblGrid>
                <a:gridCol w="1550370">
                  <a:extLst>
                    <a:ext uri="{9D8B030D-6E8A-4147-A177-3AD203B41FA5}">
                      <a16:colId xmlns:a16="http://schemas.microsoft.com/office/drawing/2014/main" val="1211104376"/>
                    </a:ext>
                  </a:extLst>
                </a:gridCol>
              </a:tblGrid>
              <a:tr h="0">
                <a:tc>
                  <a:txBody>
                    <a:bodyPr/>
                    <a:lstStyle/>
                    <a:p>
                      <a:endParaRPr lang="en-CA"/>
                    </a:p>
                  </a:txBody>
                  <a:tcPr>
                    <a:lnL w="3175" cmpd="sng">
                      <a:solidFill>
                        <a:schemeClr val="bg1">
                          <a:lumMod val="65000"/>
                        </a:schemeClr>
                      </a:solidFill>
                      <a:prstDash val="solid"/>
                    </a:lnL>
                    <a:lnR w="3175" cmpd="sng">
                      <a:solidFill>
                        <a:schemeClr val="bg1">
                          <a:lumMod val="65000"/>
                        </a:schemeClr>
                      </a:solidFill>
                      <a:prstDash val="solid"/>
                    </a:lnR>
                    <a:lnT w="3175" cmpd="sng">
                      <a:solidFill>
                        <a:schemeClr val="bg1">
                          <a:lumMod val="65000"/>
                        </a:schemeClr>
                      </a:solidFill>
                      <a:prstDash val="solid"/>
                    </a:lnT>
                    <a:lnB w="3175" cmpd="sng">
                      <a:solidFill>
                        <a:schemeClr val="bg1">
                          <a:lumMod val="65000"/>
                        </a:schemeClr>
                      </a:solidFill>
                      <a:prstDash val="solid"/>
                    </a:lnB>
                  </a:tcPr>
                </a:tc>
                <a:extLst>
                  <a:ext uri="{0D108BD9-81ED-4DB2-BD59-A6C34878D82A}">
                    <a16:rowId xmlns:a16="http://schemas.microsoft.com/office/drawing/2014/main" val="858114608"/>
                  </a:ext>
                </a:extLst>
              </a:tr>
            </a:tbl>
          </a:graphicData>
        </a:graphic>
      </p:graphicFrame>
      <p:pic>
        <p:nvPicPr>
          <p:cNvPr id="3" name="walmartlockup-FA_WM CRC BI.png" descr="walmartlockup-FA_WM CRC BI.png">
            <a:extLst>
              <a:ext uri="{FF2B5EF4-FFF2-40B4-BE49-F238E27FC236}">
                <a16:creationId xmlns:a16="http://schemas.microsoft.com/office/drawing/2014/main" id="{0FF14565-C435-1D29-8667-D0E9937D9FA2}"/>
              </a:ext>
            </a:extLst>
          </p:cNvPr>
          <p:cNvPicPr>
            <a:picLocks noChangeAspect="1"/>
          </p:cNvPicPr>
          <p:nvPr>
            <p:custDataLst>
              <p:tags r:id="rId5"/>
            </p:custDataLst>
          </p:nvPr>
        </p:nvPicPr>
        <p:blipFill>
          <a:blip r:embed="rId8"/>
          <a:stretch>
            <a:fillRect/>
          </a:stretch>
        </p:blipFill>
        <p:spPr>
          <a:xfrm>
            <a:off x="9404741" y="12242446"/>
            <a:ext cx="5574515" cy="1142327"/>
          </a:xfrm>
          <a:prstGeom prst="rect">
            <a:avLst/>
          </a:prstGeom>
        </p:spPr>
      </p:pic>
    </p:spTree>
    <p:extLst>
      <p:ext uri="{BB962C8B-B14F-4D97-AF65-F5344CB8AC3E}">
        <p14:creationId xmlns:p14="http://schemas.microsoft.com/office/powerpoint/2010/main" val="241463505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 name="Rectangle"/>
          <p:cNvSpPr/>
          <p:nvPr>
            <p:custDataLst>
              <p:tags r:id="rId1"/>
            </p:custDataLst>
          </p:nvPr>
        </p:nvSpPr>
        <p:spPr>
          <a:xfrm>
            <a:off x="0" y="-25400"/>
            <a:ext cx="24384000" cy="13766800"/>
          </a:xfrm>
          <a:prstGeom prst="rect">
            <a:avLst/>
          </a:prstGeom>
          <a:solidFill>
            <a:srgbClr val="EE0000"/>
          </a:solidFill>
          <a:ln w="12700">
            <a:miter lim="400000"/>
          </a:ln>
        </p:spPr>
        <p:txBody>
          <a:bodyPr lIns="0" tIns="0" rIns="0" bIns="0" anchor="ctr"/>
          <a:lstStyle/>
          <a:p>
            <a:pPr>
              <a:defRPr sz="3200" b="0">
                <a:solidFill>
                  <a:srgbClr val="FFFFFF"/>
                </a:solidFill>
                <a:latin typeface="+mn-lt"/>
                <a:ea typeface="+mn-ea"/>
                <a:cs typeface="+mn-cs"/>
                <a:sym typeface="Helvetica Neue Medium"/>
              </a:defRPr>
            </a:pPr>
            <a:endParaRPr/>
          </a:p>
        </p:txBody>
      </p:sp>
      <p:sp>
        <p:nvSpPr>
          <p:cNvPr id="142" name="Break / Pause"/>
          <p:cNvSpPr txBox="1">
            <a:spLocks noGrp="1"/>
          </p:cNvSpPr>
          <p:nvPr>
            <p:ph type="subTitle" sz="quarter" idx="1"/>
            <p:custDataLst>
              <p:tags r:id="rId2"/>
            </p:custDataLst>
          </p:nvPr>
        </p:nvSpPr>
        <p:spPr>
          <a:xfrm>
            <a:off x="917678" y="6192896"/>
            <a:ext cx="22548644" cy="1655704"/>
          </a:xfrm>
          <a:prstGeom prst="rect">
            <a:avLst/>
          </a:prstGeom>
        </p:spPr>
        <p:txBody>
          <a:bodyPr/>
          <a:lstStyle>
            <a:lvl1pPr defTabSz="457200">
              <a:lnSpc>
                <a:spcPct val="90000"/>
              </a:lnSpc>
              <a:defRPr sz="10000" b="1">
                <a:solidFill>
                  <a:srgbClr val="FFFFFF"/>
                </a:solidFill>
              </a:defRPr>
            </a:lvl1pPr>
          </a:lstStyle>
          <a:p>
            <a:r>
              <a:rPr lang="en-US" dirty="0" err="1">
                <a:latin typeface="Arial"/>
                <a:cs typeface="Arial"/>
              </a:rPr>
              <a:t>Rôle</a:t>
            </a:r>
            <a:r>
              <a:rPr lang="en-US" dirty="0">
                <a:latin typeface="Arial"/>
                <a:cs typeface="Arial"/>
              </a:rPr>
              <a:t> </a:t>
            </a:r>
            <a:r>
              <a:rPr lang="en-US" dirty="0" err="1">
                <a:latin typeface="Arial"/>
                <a:cs typeface="Arial"/>
              </a:rPr>
              <a:t>d’ambassadeur</a:t>
            </a:r>
            <a:endParaRPr lang="en-US" dirty="0">
              <a:latin typeface="Arial" panose="020B0604020202020204" pitchFamily="34" charset="0"/>
              <a:cs typeface="Arial" panose="020B0604020202020204" pitchFamily="34" charset="0"/>
            </a:endParaRPr>
          </a:p>
        </p:txBody>
      </p:sp>
      <p:pic>
        <p:nvPicPr>
          <p:cNvPr id="2" name="walmartlockup-FA_WM CRC BI.png" descr="walmartlockup-FA_WM CRC BI.png">
            <a:extLst>
              <a:ext uri="{FF2B5EF4-FFF2-40B4-BE49-F238E27FC236}">
                <a16:creationId xmlns:a16="http://schemas.microsoft.com/office/drawing/2014/main" id="{453638B3-4EB8-C6C3-F97A-B026E7B7CDF0}"/>
              </a:ext>
            </a:extLst>
          </p:cNvPr>
          <p:cNvPicPr>
            <a:picLocks noChangeAspect="1"/>
          </p:cNvPicPr>
          <p:nvPr>
            <p:custDataLst>
              <p:tags r:id="rId3"/>
            </p:custDataLst>
          </p:nvPr>
        </p:nvPicPr>
        <p:blipFill>
          <a:blip r:embed="rId6"/>
          <a:stretch>
            <a:fillRect/>
          </a:stretch>
        </p:blipFill>
        <p:spPr>
          <a:xfrm>
            <a:off x="9404742" y="11936813"/>
            <a:ext cx="5574515" cy="1142327"/>
          </a:xfrm>
          <a:prstGeom prst="rect">
            <a:avLst/>
          </a:prstGeom>
        </p:spPr>
      </p:pic>
    </p:spTree>
    <p:extLst>
      <p:ext uri="{BB962C8B-B14F-4D97-AF65-F5344CB8AC3E}">
        <p14:creationId xmlns:p14="http://schemas.microsoft.com/office/powerpoint/2010/main" val="1078902735"/>
      </p:ext>
    </p:extLst>
  </p:cSld>
  <p:clrMapOvr>
    <a:masterClrMapping/>
  </p:clrMapOvr>
  <p:transition spd="med"/>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1"/>
</p:tagLst>
</file>

<file path=ppt/tags/tag100.xml><?xml version="1.0" encoding="utf-8"?>
<p:tagLst xmlns:a="http://schemas.openxmlformats.org/drawingml/2006/main" xmlns:r="http://schemas.openxmlformats.org/officeDocument/2006/relationships" xmlns:p="http://schemas.openxmlformats.org/presentationml/2006/main">
  <p:tag name="NUM" val="1"/>
</p:tagLst>
</file>

<file path=ppt/tags/tag101.xml><?xml version="1.0" encoding="utf-8"?>
<p:tagLst xmlns:a="http://schemas.openxmlformats.org/drawingml/2006/main" xmlns:r="http://schemas.openxmlformats.org/officeDocument/2006/relationships" xmlns:p="http://schemas.openxmlformats.org/presentationml/2006/main">
  <p:tag name="NUM" val="4"/>
</p:tagLst>
</file>

<file path=ppt/tags/tag102.xml><?xml version="1.0" encoding="utf-8"?>
<p:tagLst xmlns:a="http://schemas.openxmlformats.org/drawingml/2006/main" xmlns:r="http://schemas.openxmlformats.org/officeDocument/2006/relationships" xmlns:p="http://schemas.openxmlformats.org/presentationml/2006/main">
  <p:tag name="NUM" val="1"/>
</p:tagLst>
</file>

<file path=ppt/tags/tag103.xml><?xml version="1.0" encoding="utf-8"?>
<p:tagLst xmlns:a="http://schemas.openxmlformats.org/drawingml/2006/main" xmlns:r="http://schemas.openxmlformats.org/officeDocument/2006/relationships" xmlns:p="http://schemas.openxmlformats.org/presentationml/2006/main">
  <p:tag name="NUM" val="2"/>
</p:tagLst>
</file>

<file path=ppt/tags/tag104.xml><?xml version="1.0" encoding="utf-8"?>
<p:tagLst xmlns:a="http://schemas.openxmlformats.org/drawingml/2006/main" xmlns:r="http://schemas.openxmlformats.org/officeDocument/2006/relationships" xmlns:p="http://schemas.openxmlformats.org/presentationml/2006/main">
  <p:tag name="NUM" val="3"/>
</p:tagLst>
</file>

<file path=ppt/tags/tag105.xml><?xml version="1.0" encoding="utf-8"?>
<p:tagLst xmlns:a="http://schemas.openxmlformats.org/drawingml/2006/main" xmlns:r="http://schemas.openxmlformats.org/officeDocument/2006/relationships" xmlns:p="http://schemas.openxmlformats.org/presentationml/2006/main">
  <p:tag name="NUM" val="3"/>
</p:tagLst>
</file>

<file path=ppt/tags/tag106.xml><?xml version="1.0" encoding="utf-8"?>
<p:tagLst xmlns:a="http://schemas.openxmlformats.org/drawingml/2006/main" xmlns:r="http://schemas.openxmlformats.org/officeDocument/2006/relationships" xmlns:p="http://schemas.openxmlformats.org/presentationml/2006/main">
  <p:tag name="NUM" val="1"/>
</p:tagLst>
</file>

<file path=ppt/tags/tag107.xml><?xml version="1.0" encoding="utf-8"?>
<p:tagLst xmlns:a="http://schemas.openxmlformats.org/drawingml/2006/main" xmlns:r="http://schemas.openxmlformats.org/officeDocument/2006/relationships" xmlns:p="http://schemas.openxmlformats.org/presentationml/2006/main">
  <p:tag name="NUM" val="2"/>
</p:tagLst>
</file>

<file path=ppt/tags/tag108.xml><?xml version="1.0" encoding="utf-8"?>
<p:tagLst xmlns:a="http://schemas.openxmlformats.org/drawingml/2006/main" xmlns:r="http://schemas.openxmlformats.org/officeDocument/2006/relationships" xmlns:p="http://schemas.openxmlformats.org/presentationml/2006/main">
  <p:tag name="NUM" val="3"/>
</p:tagLst>
</file>

<file path=ppt/tags/tag109.xml><?xml version="1.0" encoding="utf-8"?>
<p:tagLst xmlns:a="http://schemas.openxmlformats.org/drawingml/2006/main" xmlns:r="http://schemas.openxmlformats.org/officeDocument/2006/relationships" xmlns:p="http://schemas.openxmlformats.org/presentationml/2006/main">
  <p:tag name="NUM" val="2"/>
</p:tagLst>
</file>

<file path=ppt/tags/tag11.xml><?xml version="1.0" encoding="utf-8"?>
<p:tagLst xmlns:a="http://schemas.openxmlformats.org/drawingml/2006/main" xmlns:r="http://schemas.openxmlformats.org/officeDocument/2006/relationships" xmlns:p="http://schemas.openxmlformats.org/presentationml/2006/main">
  <p:tag name="NUM" val="2"/>
</p:tagLst>
</file>

<file path=ppt/tags/tag12.xml><?xml version="1.0" encoding="utf-8"?>
<p:tagLst xmlns:a="http://schemas.openxmlformats.org/drawingml/2006/main" xmlns:r="http://schemas.openxmlformats.org/officeDocument/2006/relationships" xmlns:p="http://schemas.openxmlformats.org/presentationml/2006/main">
  <p:tag name="NUM" val="3"/>
</p:tagLst>
</file>

<file path=ppt/tags/tag13.xml><?xml version="1.0" encoding="utf-8"?>
<p:tagLst xmlns:a="http://schemas.openxmlformats.org/drawingml/2006/main" xmlns:r="http://schemas.openxmlformats.org/officeDocument/2006/relationships" xmlns:p="http://schemas.openxmlformats.org/presentationml/2006/main">
  <p:tag name="NUM" val="3"/>
</p:tagLst>
</file>

<file path=ppt/tags/tag14.xml><?xml version="1.0" encoding="utf-8"?>
<p:tagLst xmlns:a="http://schemas.openxmlformats.org/drawingml/2006/main" xmlns:r="http://schemas.openxmlformats.org/officeDocument/2006/relationships" xmlns:p="http://schemas.openxmlformats.org/presentationml/2006/main">
  <p:tag name="NUM" val="1"/>
</p:tagLst>
</file>

<file path=ppt/tags/tag15.xml><?xml version="1.0" encoding="utf-8"?>
<p:tagLst xmlns:a="http://schemas.openxmlformats.org/drawingml/2006/main" xmlns:r="http://schemas.openxmlformats.org/officeDocument/2006/relationships" xmlns:p="http://schemas.openxmlformats.org/presentationml/2006/main">
  <p:tag name="NUM" val="2"/>
</p:tagLst>
</file>

<file path=ppt/tags/tag16.xml><?xml version="1.0" encoding="utf-8"?>
<p:tagLst xmlns:a="http://schemas.openxmlformats.org/drawingml/2006/main" xmlns:r="http://schemas.openxmlformats.org/officeDocument/2006/relationships" xmlns:p="http://schemas.openxmlformats.org/presentationml/2006/main">
  <p:tag name="NUM" val="1"/>
</p:tagLst>
</file>

<file path=ppt/tags/tag17.xml><?xml version="1.0" encoding="utf-8"?>
<p:tagLst xmlns:a="http://schemas.openxmlformats.org/drawingml/2006/main" xmlns:r="http://schemas.openxmlformats.org/officeDocument/2006/relationships" xmlns:p="http://schemas.openxmlformats.org/presentationml/2006/main">
  <p:tag name="NUM" val="2"/>
</p:tagLst>
</file>

<file path=ppt/tags/tag18.xml><?xml version="1.0" encoding="utf-8"?>
<p:tagLst xmlns:a="http://schemas.openxmlformats.org/drawingml/2006/main" xmlns:r="http://schemas.openxmlformats.org/officeDocument/2006/relationships" xmlns:p="http://schemas.openxmlformats.org/presentationml/2006/main">
  <p:tag name="NUM" val="3"/>
</p:tagLst>
</file>

<file path=ppt/tags/tag19.xml><?xml version="1.0" encoding="utf-8"?>
<p:tagLst xmlns:a="http://schemas.openxmlformats.org/drawingml/2006/main" xmlns:r="http://schemas.openxmlformats.org/officeDocument/2006/relationships" xmlns:p="http://schemas.openxmlformats.org/presentationml/2006/main">
  <p:tag name="NUM" val="4"/>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3"/>
</p:tagLst>
</file>

<file path=ppt/tags/tag22.xml><?xml version="1.0" encoding="utf-8"?>
<p:tagLst xmlns:a="http://schemas.openxmlformats.org/drawingml/2006/main" xmlns:r="http://schemas.openxmlformats.org/officeDocument/2006/relationships" xmlns:p="http://schemas.openxmlformats.org/presentationml/2006/main">
  <p:tag name="NUM" val="1"/>
</p:tagLst>
</file>

<file path=ppt/tags/tag23.xml><?xml version="1.0" encoding="utf-8"?>
<p:tagLst xmlns:a="http://schemas.openxmlformats.org/drawingml/2006/main" xmlns:r="http://schemas.openxmlformats.org/officeDocument/2006/relationships" xmlns:p="http://schemas.openxmlformats.org/presentationml/2006/main">
  <p:tag name="NUM" val="2"/>
</p:tagLst>
</file>

<file path=ppt/tags/tag24.xml><?xml version="1.0" encoding="utf-8"?>
<p:tagLst xmlns:a="http://schemas.openxmlformats.org/drawingml/2006/main" xmlns:r="http://schemas.openxmlformats.org/officeDocument/2006/relationships" xmlns:p="http://schemas.openxmlformats.org/presentationml/2006/main">
  <p:tag name="NUM" val="4"/>
</p:tagLst>
</file>

<file path=ppt/tags/tag25.xml><?xml version="1.0" encoding="utf-8"?>
<p:tagLst xmlns:a="http://schemas.openxmlformats.org/drawingml/2006/main" xmlns:r="http://schemas.openxmlformats.org/officeDocument/2006/relationships" xmlns:p="http://schemas.openxmlformats.org/presentationml/2006/main">
  <p:tag name="NUM" val="3"/>
</p:tagLst>
</file>

<file path=ppt/tags/tag26.xml><?xml version="1.0" encoding="utf-8"?>
<p:tagLst xmlns:a="http://schemas.openxmlformats.org/drawingml/2006/main" xmlns:r="http://schemas.openxmlformats.org/officeDocument/2006/relationships" xmlns:p="http://schemas.openxmlformats.org/presentationml/2006/main">
  <p:tag name="NUM" val="1"/>
</p:tagLst>
</file>

<file path=ppt/tags/tag27.xml><?xml version="1.0" encoding="utf-8"?>
<p:tagLst xmlns:a="http://schemas.openxmlformats.org/drawingml/2006/main" xmlns:r="http://schemas.openxmlformats.org/officeDocument/2006/relationships" xmlns:p="http://schemas.openxmlformats.org/presentationml/2006/main">
  <p:tag name="NUM" val="2"/>
</p:tagLst>
</file>

<file path=ppt/tags/tag28.xml><?xml version="1.0" encoding="utf-8"?>
<p:tagLst xmlns:a="http://schemas.openxmlformats.org/drawingml/2006/main" xmlns:r="http://schemas.openxmlformats.org/officeDocument/2006/relationships" xmlns:p="http://schemas.openxmlformats.org/presentationml/2006/main">
  <p:tag name="NUM" val="3"/>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1"/>
</p:tagLst>
</file>

<file path=ppt/tags/tag31.xml><?xml version="1.0" encoding="utf-8"?>
<p:tagLst xmlns:a="http://schemas.openxmlformats.org/drawingml/2006/main" xmlns:r="http://schemas.openxmlformats.org/officeDocument/2006/relationships" xmlns:p="http://schemas.openxmlformats.org/presentationml/2006/main">
  <p:tag name="NUM" val="2"/>
</p:tagLst>
</file>

<file path=ppt/tags/tag32.xml><?xml version="1.0" encoding="utf-8"?>
<p:tagLst xmlns:a="http://schemas.openxmlformats.org/drawingml/2006/main" xmlns:r="http://schemas.openxmlformats.org/officeDocument/2006/relationships" xmlns:p="http://schemas.openxmlformats.org/presentationml/2006/main">
  <p:tag name="NUM" val="3"/>
</p:tagLst>
</file>

<file path=ppt/tags/tag33.xml><?xml version="1.0" encoding="utf-8"?>
<p:tagLst xmlns:a="http://schemas.openxmlformats.org/drawingml/2006/main" xmlns:r="http://schemas.openxmlformats.org/officeDocument/2006/relationships" xmlns:p="http://schemas.openxmlformats.org/presentationml/2006/main">
  <p:tag name="NUM" val="4"/>
</p:tagLst>
</file>

<file path=ppt/tags/tag34.xml><?xml version="1.0" encoding="utf-8"?>
<p:tagLst xmlns:a="http://schemas.openxmlformats.org/drawingml/2006/main" xmlns:r="http://schemas.openxmlformats.org/officeDocument/2006/relationships" xmlns:p="http://schemas.openxmlformats.org/presentationml/2006/main">
  <p:tag name="NUM" val="3"/>
</p:tagLst>
</file>

<file path=ppt/tags/tag35.xml><?xml version="1.0" encoding="utf-8"?>
<p:tagLst xmlns:a="http://schemas.openxmlformats.org/drawingml/2006/main" xmlns:r="http://schemas.openxmlformats.org/officeDocument/2006/relationships" xmlns:p="http://schemas.openxmlformats.org/presentationml/2006/main">
  <p:tag name="NUM" val="1"/>
</p:tagLst>
</file>

<file path=ppt/tags/tag36.xml><?xml version="1.0" encoding="utf-8"?>
<p:tagLst xmlns:a="http://schemas.openxmlformats.org/drawingml/2006/main" xmlns:r="http://schemas.openxmlformats.org/officeDocument/2006/relationships" xmlns:p="http://schemas.openxmlformats.org/presentationml/2006/main">
  <p:tag name="NUM" val="2"/>
</p:tagLst>
</file>

<file path=ppt/tags/tag37.xml><?xml version="1.0" encoding="utf-8"?>
<p:tagLst xmlns:a="http://schemas.openxmlformats.org/drawingml/2006/main" xmlns:r="http://schemas.openxmlformats.org/officeDocument/2006/relationships" xmlns:p="http://schemas.openxmlformats.org/presentationml/2006/main">
  <p:tag name="NUM" val="3"/>
</p:tagLst>
</file>

<file path=ppt/tags/tag38.xml><?xml version="1.0" encoding="utf-8"?>
<p:tagLst xmlns:a="http://schemas.openxmlformats.org/drawingml/2006/main" xmlns:r="http://schemas.openxmlformats.org/officeDocument/2006/relationships" xmlns:p="http://schemas.openxmlformats.org/presentationml/2006/main">
  <p:tag name="NUM" val="3"/>
</p:tagLst>
</file>

<file path=ppt/tags/tag39.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2"/>
</p:tagLst>
</file>

<file path=ppt/tags/tag41.xml><?xml version="1.0" encoding="utf-8"?>
<p:tagLst xmlns:a="http://schemas.openxmlformats.org/drawingml/2006/main" xmlns:r="http://schemas.openxmlformats.org/officeDocument/2006/relationships" xmlns:p="http://schemas.openxmlformats.org/presentationml/2006/main">
  <p:tag name="NUM" val="3"/>
</p:tagLst>
</file>

<file path=ppt/tags/tag42.xml><?xml version="1.0" encoding="utf-8"?>
<p:tagLst xmlns:a="http://schemas.openxmlformats.org/drawingml/2006/main" xmlns:r="http://schemas.openxmlformats.org/officeDocument/2006/relationships" xmlns:p="http://schemas.openxmlformats.org/presentationml/2006/main">
  <p:tag name="NUM" val="3"/>
</p:tagLst>
</file>

<file path=ppt/tags/tag43.xml><?xml version="1.0" encoding="utf-8"?>
<p:tagLst xmlns:a="http://schemas.openxmlformats.org/drawingml/2006/main" xmlns:r="http://schemas.openxmlformats.org/officeDocument/2006/relationships" xmlns:p="http://schemas.openxmlformats.org/presentationml/2006/main">
  <p:tag name="NUM" val="1"/>
</p:tagLst>
</file>

<file path=ppt/tags/tag44.xml><?xml version="1.0" encoding="utf-8"?>
<p:tagLst xmlns:a="http://schemas.openxmlformats.org/drawingml/2006/main" xmlns:r="http://schemas.openxmlformats.org/officeDocument/2006/relationships" xmlns:p="http://schemas.openxmlformats.org/presentationml/2006/main">
  <p:tag name="NUM" val="2"/>
</p:tagLst>
</file>

<file path=ppt/tags/tag45.xml><?xml version="1.0" encoding="utf-8"?>
<p:tagLst xmlns:a="http://schemas.openxmlformats.org/drawingml/2006/main" xmlns:r="http://schemas.openxmlformats.org/officeDocument/2006/relationships" xmlns:p="http://schemas.openxmlformats.org/presentationml/2006/main">
  <p:tag name="NUM" val="3"/>
</p:tagLst>
</file>

<file path=ppt/tags/tag46.xml><?xml version="1.0" encoding="utf-8"?>
<p:tagLst xmlns:a="http://schemas.openxmlformats.org/drawingml/2006/main" xmlns:r="http://schemas.openxmlformats.org/officeDocument/2006/relationships" xmlns:p="http://schemas.openxmlformats.org/presentationml/2006/main">
  <p:tag name="NUM" val="3"/>
</p:tagLst>
</file>

<file path=ppt/tags/tag47.xml><?xml version="1.0" encoding="utf-8"?>
<p:tagLst xmlns:a="http://schemas.openxmlformats.org/drawingml/2006/main" xmlns:r="http://schemas.openxmlformats.org/officeDocument/2006/relationships" xmlns:p="http://schemas.openxmlformats.org/presentationml/2006/main">
  <p:tag name="NUM" val="1"/>
</p:tagLst>
</file>

<file path=ppt/tags/tag48.xml><?xml version="1.0" encoding="utf-8"?>
<p:tagLst xmlns:a="http://schemas.openxmlformats.org/drawingml/2006/main" xmlns:r="http://schemas.openxmlformats.org/officeDocument/2006/relationships" xmlns:p="http://schemas.openxmlformats.org/presentationml/2006/main">
  <p:tag name="NUM" val="2"/>
</p:tagLst>
</file>

<file path=ppt/tags/tag49.xml><?xml version="1.0" encoding="utf-8"?>
<p:tagLst xmlns:a="http://schemas.openxmlformats.org/drawingml/2006/main" xmlns:r="http://schemas.openxmlformats.org/officeDocument/2006/relationships" xmlns:p="http://schemas.openxmlformats.org/presentationml/2006/main">
  <p:tag name="NUM" val="3"/>
</p:tagLst>
</file>

<file path=ppt/tags/tag5.xml><?xml version="1.0" encoding="utf-8"?>
<p:tagLst xmlns:a="http://schemas.openxmlformats.org/drawingml/2006/main" xmlns:r="http://schemas.openxmlformats.org/officeDocument/2006/relationships" xmlns:p="http://schemas.openxmlformats.org/presentationml/2006/main">
  <p:tag name="NUM" val="3"/>
</p:tagLst>
</file>

<file path=ppt/tags/tag50.xml><?xml version="1.0" encoding="utf-8"?>
<p:tagLst xmlns:a="http://schemas.openxmlformats.org/drawingml/2006/main" xmlns:r="http://schemas.openxmlformats.org/officeDocument/2006/relationships" xmlns:p="http://schemas.openxmlformats.org/presentationml/2006/main">
  <p:tag name="NUM" val="3"/>
</p:tagLst>
</file>

<file path=ppt/tags/tag51.xml><?xml version="1.0" encoding="utf-8"?>
<p:tagLst xmlns:a="http://schemas.openxmlformats.org/drawingml/2006/main" xmlns:r="http://schemas.openxmlformats.org/officeDocument/2006/relationships" xmlns:p="http://schemas.openxmlformats.org/presentationml/2006/main">
  <p:tag name="NUM" val="1"/>
</p:tagLst>
</file>

<file path=ppt/tags/tag52.xml><?xml version="1.0" encoding="utf-8"?>
<p:tagLst xmlns:a="http://schemas.openxmlformats.org/drawingml/2006/main" xmlns:r="http://schemas.openxmlformats.org/officeDocument/2006/relationships" xmlns:p="http://schemas.openxmlformats.org/presentationml/2006/main">
  <p:tag name="NUM" val="2"/>
</p:tagLst>
</file>

<file path=ppt/tags/tag53.xml><?xml version="1.0" encoding="utf-8"?>
<p:tagLst xmlns:a="http://schemas.openxmlformats.org/drawingml/2006/main" xmlns:r="http://schemas.openxmlformats.org/officeDocument/2006/relationships" xmlns:p="http://schemas.openxmlformats.org/presentationml/2006/main">
  <p:tag name="NUM" val="3"/>
</p:tagLst>
</file>

<file path=ppt/tags/tag54.xml><?xml version="1.0" encoding="utf-8"?>
<p:tagLst xmlns:a="http://schemas.openxmlformats.org/drawingml/2006/main" xmlns:r="http://schemas.openxmlformats.org/officeDocument/2006/relationships" xmlns:p="http://schemas.openxmlformats.org/presentationml/2006/main">
  <p:tag name="NUM" val="3"/>
</p:tagLst>
</file>

<file path=ppt/tags/tag55.xml><?xml version="1.0" encoding="utf-8"?>
<p:tagLst xmlns:a="http://schemas.openxmlformats.org/drawingml/2006/main" xmlns:r="http://schemas.openxmlformats.org/officeDocument/2006/relationships" xmlns:p="http://schemas.openxmlformats.org/presentationml/2006/main">
  <p:tag name="NUM" val="1"/>
</p:tagLst>
</file>

<file path=ppt/tags/tag56.xml><?xml version="1.0" encoding="utf-8"?>
<p:tagLst xmlns:a="http://schemas.openxmlformats.org/drawingml/2006/main" xmlns:r="http://schemas.openxmlformats.org/officeDocument/2006/relationships" xmlns:p="http://schemas.openxmlformats.org/presentationml/2006/main">
  <p:tag name="NUM" val="2"/>
</p:tagLst>
</file>

<file path=ppt/tags/tag57.xml><?xml version="1.0" encoding="utf-8"?>
<p:tagLst xmlns:a="http://schemas.openxmlformats.org/drawingml/2006/main" xmlns:r="http://schemas.openxmlformats.org/officeDocument/2006/relationships" xmlns:p="http://schemas.openxmlformats.org/presentationml/2006/main">
  <p:tag name="NUM" val="3"/>
</p:tagLst>
</file>

<file path=ppt/tags/tag58.xml><?xml version="1.0" encoding="utf-8"?>
<p:tagLst xmlns:a="http://schemas.openxmlformats.org/drawingml/2006/main" xmlns:r="http://schemas.openxmlformats.org/officeDocument/2006/relationships" xmlns:p="http://schemas.openxmlformats.org/presentationml/2006/main">
  <p:tag name="NUM" val="3"/>
</p:tagLst>
</file>

<file path=ppt/tags/tag59.xml><?xml version="1.0" encoding="utf-8"?>
<p:tagLst xmlns:a="http://schemas.openxmlformats.org/drawingml/2006/main" xmlns:r="http://schemas.openxmlformats.org/officeDocument/2006/relationships" xmlns:p="http://schemas.openxmlformats.org/presentationml/2006/main">
  <p:tag name="NUM" val="1"/>
</p:tagLst>
</file>

<file path=ppt/tags/tag6.xml><?xml version="1.0" encoding="utf-8"?>
<p:tagLst xmlns:a="http://schemas.openxmlformats.org/drawingml/2006/main" xmlns:r="http://schemas.openxmlformats.org/officeDocument/2006/relationships" xmlns:p="http://schemas.openxmlformats.org/presentationml/2006/main">
  <p:tag name="NUM" val="1"/>
</p:tagLst>
</file>

<file path=ppt/tags/tag60.xml><?xml version="1.0" encoding="utf-8"?>
<p:tagLst xmlns:a="http://schemas.openxmlformats.org/drawingml/2006/main" xmlns:r="http://schemas.openxmlformats.org/officeDocument/2006/relationships" xmlns:p="http://schemas.openxmlformats.org/presentationml/2006/main">
  <p:tag name="NUM" val="2"/>
</p:tagLst>
</file>

<file path=ppt/tags/tag61.xml><?xml version="1.0" encoding="utf-8"?>
<p:tagLst xmlns:a="http://schemas.openxmlformats.org/drawingml/2006/main" xmlns:r="http://schemas.openxmlformats.org/officeDocument/2006/relationships" xmlns:p="http://schemas.openxmlformats.org/presentationml/2006/main">
  <p:tag name="NUM" val="3"/>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1"/>
</p:tagLst>
</file>

<file path=ppt/tags/tag64.xml><?xml version="1.0" encoding="utf-8"?>
<p:tagLst xmlns:a="http://schemas.openxmlformats.org/drawingml/2006/main" xmlns:r="http://schemas.openxmlformats.org/officeDocument/2006/relationships" xmlns:p="http://schemas.openxmlformats.org/presentationml/2006/main">
  <p:tag name="NUM" val="2"/>
</p:tagLst>
</file>

<file path=ppt/tags/tag65.xml><?xml version="1.0" encoding="utf-8"?>
<p:tagLst xmlns:a="http://schemas.openxmlformats.org/drawingml/2006/main" xmlns:r="http://schemas.openxmlformats.org/officeDocument/2006/relationships" xmlns:p="http://schemas.openxmlformats.org/presentationml/2006/main">
  <p:tag name="NUM" val="3"/>
</p:tagLst>
</file>

<file path=ppt/tags/tag66.xml><?xml version="1.0" encoding="utf-8"?>
<p:tagLst xmlns:a="http://schemas.openxmlformats.org/drawingml/2006/main" xmlns:r="http://schemas.openxmlformats.org/officeDocument/2006/relationships" xmlns:p="http://schemas.openxmlformats.org/presentationml/2006/main">
  <p:tag name="NUM" val="4"/>
</p:tagLst>
</file>

<file path=ppt/tags/tag67.xml><?xml version="1.0" encoding="utf-8"?>
<p:tagLst xmlns:a="http://schemas.openxmlformats.org/drawingml/2006/main" xmlns:r="http://schemas.openxmlformats.org/officeDocument/2006/relationships" xmlns:p="http://schemas.openxmlformats.org/presentationml/2006/main">
  <p:tag name="NUM" val="3"/>
</p:tagLst>
</file>

<file path=ppt/tags/tag68.xml><?xml version="1.0" encoding="utf-8"?>
<p:tagLst xmlns:a="http://schemas.openxmlformats.org/drawingml/2006/main" xmlns:r="http://schemas.openxmlformats.org/officeDocument/2006/relationships" xmlns:p="http://schemas.openxmlformats.org/presentationml/2006/main">
  <p:tag name="NUM" val="1"/>
</p:tagLst>
</file>

<file path=ppt/tags/tag69.xml><?xml version="1.0" encoding="utf-8"?>
<p:tagLst xmlns:a="http://schemas.openxmlformats.org/drawingml/2006/main" xmlns:r="http://schemas.openxmlformats.org/officeDocument/2006/relationships" xmlns:p="http://schemas.openxmlformats.org/presentationml/2006/main">
  <p:tag name="NUM" val="2"/>
</p:tagLst>
</file>

<file path=ppt/tags/tag7.xml><?xml version="1.0" encoding="utf-8"?>
<p:tagLst xmlns:a="http://schemas.openxmlformats.org/drawingml/2006/main" xmlns:r="http://schemas.openxmlformats.org/officeDocument/2006/relationships" xmlns:p="http://schemas.openxmlformats.org/presentationml/2006/main">
  <p:tag name="NUM" val="2"/>
</p:tagLst>
</file>

<file path=ppt/tags/tag70.xml><?xml version="1.0" encoding="utf-8"?>
<p:tagLst xmlns:a="http://schemas.openxmlformats.org/drawingml/2006/main" xmlns:r="http://schemas.openxmlformats.org/officeDocument/2006/relationships" xmlns:p="http://schemas.openxmlformats.org/presentationml/2006/main">
  <p:tag name="NUM" val="3"/>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1"/>
</p:tagLst>
</file>

<file path=ppt/tags/tag73.xml><?xml version="1.0" encoding="utf-8"?>
<p:tagLst xmlns:a="http://schemas.openxmlformats.org/drawingml/2006/main" xmlns:r="http://schemas.openxmlformats.org/officeDocument/2006/relationships" xmlns:p="http://schemas.openxmlformats.org/presentationml/2006/main">
  <p:tag name="NUM" val="2"/>
</p:tagLst>
</file>

<file path=ppt/tags/tag74.xml><?xml version="1.0" encoding="utf-8"?>
<p:tagLst xmlns:a="http://schemas.openxmlformats.org/drawingml/2006/main" xmlns:r="http://schemas.openxmlformats.org/officeDocument/2006/relationships" xmlns:p="http://schemas.openxmlformats.org/presentationml/2006/main">
  <p:tag name="NUM" val="3"/>
</p:tagLst>
</file>

<file path=ppt/tags/tag75.xml><?xml version="1.0" encoding="utf-8"?>
<p:tagLst xmlns:a="http://schemas.openxmlformats.org/drawingml/2006/main" xmlns:r="http://schemas.openxmlformats.org/officeDocument/2006/relationships" xmlns:p="http://schemas.openxmlformats.org/presentationml/2006/main">
  <p:tag name="NUM" val="1"/>
</p:tagLst>
</file>

<file path=ppt/tags/tag76.xml><?xml version="1.0" encoding="utf-8"?>
<p:tagLst xmlns:a="http://schemas.openxmlformats.org/drawingml/2006/main" xmlns:r="http://schemas.openxmlformats.org/officeDocument/2006/relationships" xmlns:p="http://schemas.openxmlformats.org/presentationml/2006/main">
  <p:tag name="NUM" val="2"/>
</p:tagLst>
</file>

<file path=ppt/tags/tag77.xml><?xml version="1.0" encoding="utf-8"?>
<p:tagLst xmlns:a="http://schemas.openxmlformats.org/drawingml/2006/main" xmlns:r="http://schemas.openxmlformats.org/officeDocument/2006/relationships" xmlns:p="http://schemas.openxmlformats.org/presentationml/2006/main">
  <p:tag name="NUM" val="3"/>
</p:tagLst>
</file>

<file path=ppt/tags/tag78.xml><?xml version="1.0" encoding="utf-8"?>
<p:tagLst xmlns:a="http://schemas.openxmlformats.org/drawingml/2006/main" xmlns:r="http://schemas.openxmlformats.org/officeDocument/2006/relationships" xmlns:p="http://schemas.openxmlformats.org/presentationml/2006/main">
  <p:tag name="NUM" val="4"/>
</p:tagLst>
</file>

<file path=ppt/tags/tag79.xml><?xml version="1.0" encoding="utf-8"?>
<p:tagLst xmlns:a="http://schemas.openxmlformats.org/drawingml/2006/main" xmlns:r="http://schemas.openxmlformats.org/officeDocument/2006/relationships" xmlns:p="http://schemas.openxmlformats.org/presentationml/2006/main">
  <p:tag name="NUM" val="3"/>
</p:tagLst>
</file>

<file path=ppt/tags/tag8.xml><?xml version="1.0" encoding="utf-8"?>
<p:tagLst xmlns:a="http://schemas.openxmlformats.org/drawingml/2006/main" xmlns:r="http://schemas.openxmlformats.org/officeDocument/2006/relationships" xmlns:p="http://schemas.openxmlformats.org/presentationml/2006/main">
  <p:tag name="NUM" val="3"/>
</p:tagLst>
</file>

<file path=ppt/tags/tag80.xml><?xml version="1.0" encoding="utf-8"?>
<p:tagLst xmlns:a="http://schemas.openxmlformats.org/drawingml/2006/main" xmlns:r="http://schemas.openxmlformats.org/officeDocument/2006/relationships" xmlns:p="http://schemas.openxmlformats.org/presentationml/2006/main">
  <p:tag name="NUM" val="1"/>
</p:tagLst>
</file>

<file path=ppt/tags/tag81.xml><?xml version="1.0" encoding="utf-8"?>
<p:tagLst xmlns:a="http://schemas.openxmlformats.org/drawingml/2006/main" xmlns:r="http://schemas.openxmlformats.org/officeDocument/2006/relationships" xmlns:p="http://schemas.openxmlformats.org/presentationml/2006/main">
  <p:tag name="NUM" val="2"/>
</p:tagLst>
</file>

<file path=ppt/tags/tag82.xml><?xml version="1.0" encoding="utf-8"?>
<p:tagLst xmlns:a="http://schemas.openxmlformats.org/drawingml/2006/main" xmlns:r="http://schemas.openxmlformats.org/officeDocument/2006/relationships" xmlns:p="http://schemas.openxmlformats.org/presentationml/2006/main">
  <p:tag name="NUM" val="3"/>
</p:tagLst>
</file>

<file path=ppt/tags/tag83.xml><?xml version="1.0" encoding="utf-8"?>
<p:tagLst xmlns:a="http://schemas.openxmlformats.org/drawingml/2006/main" xmlns:r="http://schemas.openxmlformats.org/officeDocument/2006/relationships" xmlns:p="http://schemas.openxmlformats.org/presentationml/2006/main">
  <p:tag name="NUM" val="1"/>
</p:tagLst>
</file>

<file path=ppt/tags/tag84.xml><?xml version="1.0" encoding="utf-8"?>
<p:tagLst xmlns:a="http://schemas.openxmlformats.org/drawingml/2006/main" xmlns:r="http://schemas.openxmlformats.org/officeDocument/2006/relationships" xmlns:p="http://schemas.openxmlformats.org/presentationml/2006/main">
  <p:tag name="NUM" val="2"/>
</p:tagLst>
</file>

<file path=ppt/tags/tag85.xml><?xml version="1.0" encoding="utf-8"?>
<p:tagLst xmlns:a="http://schemas.openxmlformats.org/drawingml/2006/main" xmlns:r="http://schemas.openxmlformats.org/officeDocument/2006/relationships" xmlns:p="http://schemas.openxmlformats.org/presentationml/2006/main">
  <p:tag name="NUM" val="3"/>
</p:tagLst>
</file>

<file path=ppt/tags/tag86.xml><?xml version="1.0" encoding="utf-8"?>
<p:tagLst xmlns:a="http://schemas.openxmlformats.org/drawingml/2006/main" xmlns:r="http://schemas.openxmlformats.org/officeDocument/2006/relationships" xmlns:p="http://schemas.openxmlformats.org/presentationml/2006/main">
  <p:tag name="NUM" val="4"/>
</p:tagLst>
</file>

<file path=ppt/tags/tag87.xml><?xml version="1.0" encoding="utf-8"?>
<p:tagLst xmlns:a="http://schemas.openxmlformats.org/drawingml/2006/main" xmlns:r="http://schemas.openxmlformats.org/officeDocument/2006/relationships" xmlns:p="http://schemas.openxmlformats.org/presentationml/2006/main">
  <p:tag name="NUM" val="5"/>
</p:tagLst>
</file>

<file path=ppt/tags/tag88.xml><?xml version="1.0" encoding="utf-8"?>
<p:tagLst xmlns:a="http://schemas.openxmlformats.org/drawingml/2006/main" xmlns:r="http://schemas.openxmlformats.org/officeDocument/2006/relationships" xmlns:p="http://schemas.openxmlformats.org/presentationml/2006/main">
  <p:tag name="NUM" val="1"/>
</p:tagLst>
</file>

<file path=ppt/tags/tag89.xml><?xml version="1.0" encoding="utf-8"?>
<p:tagLst xmlns:a="http://schemas.openxmlformats.org/drawingml/2006/main" xmlns:r="http://schemas.openxmlformats.org/officeDocument/2006/relationships" xmlns:p="http://schemas.openxmlformats.org/presentationml/2006/main">
  <p:tag name="NUM" val="3"/>
</p:tagLst>
</file>

<file path=ppt/tags/tag9.xml><?xml version="1.0" encoding="utf-8"?>
<p:tagLst xmlns:a="http://schemas.openxmlformats.org/drawingml/2006/main" xmlns:r="http://schemas.openxmlformats.org/officeDocument/2006/relationships" xmlns:p="http://schemas.openxmlformats.org/presentationml/2006/main">
  <p:tag name="NUM" val="3"/>
</p:tagLst>
</file>

<file path=ppt/tags/tag90.xml><?xml version="1.0" encoding="utf-8"?>
<p:tagLst xmlns:a="http://schemas.openxmlformats.org/drawingml/2006/main" xmlns:r="http://schemas.openxmlformats.org/officeDocument/2006/relationships" xmlns:p="http://schemas.openxmlformats.org/presentationml/2006/main">
  <p:tag name="NUM" val="2"/>
</p:tagLst>
</file>

<file path=ppt/tags/tag91.xml><?xml version="1.0" encoding="utf-8"?>
<p:tagLst xmlns:a="http://schemas.openxmlformats.org/drawingml/2006/main" xmlns:r="http://schemas.openxmlformats.org/officeDocument/2006/relationships" xmlns:p="http://schemas.openxmlformats.org/presentationml/2006/main">
  <p:tag name="NUM" val="4"/>
</p:tagLst>
</file>

<file path=ppt/tags/tag92.xml><?xml version="1.0" encoding="utf-8"?>
<p:tagLst xmlns:a="http://schemas.openxmlformats.org/drawingml/2006/main" xmlns:r="http://schemas.openxmlformats.org/officeDocument/2006/relationships" xmlns:p="http://schemas.openxmlformats.org/presentationml/2006/main">
  <p:tag name="NUM" val="3"/>
</p:tagLst>
</file>

<file path=ppt/tags/tag93.xml><?xml version="1.0" encoding="utf-8"?>
<p:tagLst xmlns:a="http://schemas.openxmlformats.org/drawingml/2006/main" xmlns:r="http://schemas.openxmlformats.org/officeDocument/2006/relationships" xmlns:p="http://schemas.openxmlformats.org/presentationml/2006/main">
  <p:tag name="NUM" val="1"/>
</p:tagLst>
</file>

<file path=ppt/tags/tag94.xml><?xml version="1.0" encoding="utf-8"?>
<p:tagLst xmlns:a="http://schemas.openxmlformats.org/drawingml/2006/main" xmlns:r="http://schemas.openxmlformats.org/officeDocument/2006/relationships" xmlns:p="http://schemas.openxmlformats.org/presentationml/2006/main">
  <p:tag name="NUM" val="2"/>
</p:tagLst>
</file>

<file path=ppt/tags/tag95.xml><?xml version="1.0" encoding="utf-8"?>
<p:tagLst xmlns:a="http://schemas.openxmlformats.org/drawingml/2006/main" xmlns:r="http://schemas.openxmlformats.org/officeDocument/2006/relationships" xmlns:p="http://schemas.openxmlformats.org/presentationml/2006/main">
  <p:tag name="NUM" val="3"/>
</p:tagLst>
</file>

<file path=ppt/tags/tag96.xml><?xml version="1.0" encoding="utf-8"?>
<p:tagLst xmlns:a="http://schemas.openxmlformats.org/drawingml/2006/main" xmlns:r="http://schemas.openxmlformats.org/officeDocument/2006/relationships" xmlns:p="http://schemas.openxmlformats.org/presentationml/2006/main">
  <p:tag name="NUM" val="4"/>
</p:tagLst>
</file>

<file path=ppt/tags/tag97.xml><?xml version="1.0" encoding="utf-8"?>
<p:tagLst xmlns:a="http://schemas.openxmlformats.org/drawingml/2006/main" xmlns:r="http://schemas.openxmlformats.org/officeDocument/2006/relationships" xmlns:p="http://schemas.openxmlformats.org/presentationml/2006/main">
  <p:tag name="NUM" val="1"/>
</p:tagLst>
</file>

<file path=ppt/tags/tag98.xml><?xml version="1.0" encoding="utf-8"?>
<p:tagLst xmlns:a="http://schemas.openxmlformats.org/drawingml/2006/main" xmlns:r="http://schemas.openxmlformats.org/officeDocument/2006/relationships" xmlns:p="http://schemas.openxmlformats.org/presentationml/2006/main">
  <p:tag name="NUM" val="2"/>
</p:tagLst>
</file>

<file path=ppt/tags/tag99.xml><?xml version="1.0" encoding="utf-8"?>
<p:tagLst xmlns:a="http://schemas.openxmlformats.org/drawingml/2006/main" xmlns:r="http://schemas.openxmlformats.org/officeDocument/2006/relationships" xmlns:p="http://schemas.openxmlformats.org/presentationml/2006/main">
  <p:tag name="NUM" val="3"/>
</p:tagLst>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Arial"/>
        <a:ea typeface="Arial"/>
        <a:cs typeface="Arial"/>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380ec41-aab8-44d9-980b-66d64ccf7046" xsi:nil="true"/>
    <lcf76f155ced4ddcb4097134ff3c332f xmlns="7fb87551-2fc5-4f16-a24e-13783a67c80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1B91CC89853494BAD42EF6ACD1B76C0" ma:contentTypeVersion="17" ma:contentTypeDescription="Create a new document." ma:contentTypeScope="" ma:versionID="276bd463d0c68d8440a8bbde461eac7f">
  <xsd:schema xmlns:xsd="http://www.w3.org/2001/XMLSchema" xmlns:xs="http://www.w3.org/2001/XMLSchema" xmlns:p="http://schemas.microsoft.com/office/2006/metadata/properties" xmlns:ns2="7fb87551-2fc5-4f16-a24e-13783a67c809" xmlns:ns3="9380ec41-aab8-44d9-980b-66d64ccf7046" targetNamespace="http://schemas.microsoft.com/office/2006/metadata/properties" ma:root="true" ma:fieldsID="5cd3b26bdc9b94ac040749bab4fa0139" ns2:_="" ns3:_="">
    <xsd:import namespace="7fb87551-2fc5-4f16-a24e-13783a67c809"/>
    <xsd:import namespace="9380ec41-aab8-44d9-980b-66d64ccf704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fb87551-2fc5-4f16-a24e-13783a67c8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d1c7943d-9be8-43ac-9fb9-82fa73741737" ma:termSetId="09814cd3-568e-fe90-9814-8d621ff8fb84" ma:anchorId="fba54fb3-c3e1-fe81-a776-ca4b69148c4d" ma:open="true" ma:isKeyword="false">
      <xsd:complexType>
        <xsd:sequence>
          <xsd:element ref="pc:Terms" minOccurs="0" maxOccurs="1"/>
        </xsd:sequence>
      </xsd:complexType>
    </xsd:element>
    <xsd:element name="MediaServiceDateTaken" ma:index="19" nillable="true" ma:displayName="MediaServiceDateTaken" ma:hidden="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380ec41-aab8-44d9-980b-66d64ccf7046"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1d5e8bcf-b2dd-4f4d-9fd3-06df0dd764a5}" ma:internalName="TaxCatchAll" ma:showField="CatchAllData" ma:web="9380ec41-aab8-44d9-980b-66d64ccf7046">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58F5165-221B-4CF3-B6DD-E7FC60C23C34}">
  <ds:schemaRefs>
    <ds:schemaRef ds:uri="http://schemas.microsoft.com/office/2006/documentManagement/types"/>
    <ds:schemaRef ds:uri="http://schemas.openxmlformats.org/package/2006/metadata/core-properties"/>
    <ds:schemaRef ds:uri="http://purl.org/dc/elements/1.1/"/>
    <ds:schemaRef ds:uri="http://purl.org/dc/terms/"/>
    <ds:schemaRef ds:uri="http://www.w3.org/XML/1998/namespace"/>
    <ds:schemaRef ds:uri="http://schemas.microsoft.com/office/infopath/2007/PartnerControls"/>
    <ds:schemaRef ds:uri="http://purl.org/dc/dcmitype/"/>
    <ds:schemaRef ds:uri="9380ec41-aab8-44d9-980b-66d64ccf7046"/>
    <ds:schemaRef ds:uri="7fb87551-2fc5-4f16-a24e-13783a67c809"/>
    <ds:schemaRef ds:uri="http://schemas.microsoft.com/office/2006/metadata/properties"/>
  </ds:schemaRefs>
</ds:datastoreItem>
</file>

<file path=customXml/itemProps2.xml><?xml version="1.0" encoding="utf-8"?>
<ds:datastoreItem xmlns:ds="http://schemas.openxmlformats.org/officeDocument/2006/customXml" ds:itemID="{88CB06E8-5FF5-4238-A07F-025458083968}">
  <ds:schemaRefs>
    <ds:schemaRef ds:uri="http://schemas.microsoft.com/sharepoint/v3/contenttype/forms"/>
  </ds:schemaRefs>
</ds:datastoreItem>
</file>

<file path=customXml/itemProps3.xml><?xml version="1.0" encoding="utf-8"?>
<ds:datastoreItem xmlns:ds="http://schemas.openxmlformats.org/officeDocument/2006/customXml" ds:itemID="{BA6DD36E-D340-4CEE-9BA3-0CCD0BABCCA1}">
  <ds:schemaRefs>
    <ds:schemaRef ds:uri="7fb87551-2fc5-4f16-a24e-13783a67c809"/>
    <ds:schemaRef ds:uri="9380ec41-aab8-44d9-980b-66d64ccf704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937</TotalTime>
  <Words>5325</Words>
  <Application>Microsoft Macintosh PowerPoint</Application>
  <PresentationFormat>Personnalisé</PresentationFormat>
  <Paragraphs>450</Paragraphs>
  <Slides>30</Slides>
  <Notes>29</Notes>
  <HiddenSlides>0</HiddenSlides>
  <MMClips>1</MMClips>
  <ScaleCrop>false</ScaleCrop>
  <HeadingPairs>
    <vt:vector size="6" baseType="variant">
      <vt:variant>
        <vt:lpstr>Polices utilisées</vt:lpstr>
      </vt:variant>
      <vt:variant>
        <vt:i4>11</vt:i4>
      </vt:variant>
      <vt:variant>
        <vt:lpstr>Thème</vt:lpstr>
      </vt:variant>
      <vt:variant>
        <vt:i4>3</vt:i4>
      </vt:variant>
      <vt:variant>
        <vt:lpstr>Titres des diapositives</vt:lpstr>
      </vt:variant>
      <vt:variant>
        <vt:i4>30</vt:i4>
      </vt:variant>
    </vt:vector>
  </HeadingPairs>
  <TitlesOfParts>
    <vt:vector size="44" baseType="lpstr">
      <vt:lpstr>Arial</vt:lpstr>
      <vt:lpstr>Arial,Sans-Serif</vt:lpstr>
      <vt:lpstr>Calibri</vt:lpstr>
      <vt:lpstr>Calibri Light</vt:lpstr>
      <vt:lpstr>Helvetica Neue</vt:lpstr>
      <vt:lpstr>Helvetica Neue Light</vt:lpstr>
      <vt:lpstr>Helvetica Neue Medium</vt:lpstr>
      <vt:lpstr>Segoe UI</vt:lpstr>
      <vt:lpstr>Symbol</vt:lpstr>
      <vt:lpstr>Verdana</vt:lpstr>
      <vt:lpstr>Wingdings</vt:lpstr>
      <vt:lpstr>White</vt:lpstr>
      <vt:lpstr>Office Theme</vt:lpstr>
      <vt:lpstr>White</vt:lpstr>
      <vt:lpstr>Présentation PowerPoint</vt:lpstr>
      <vt:lpstr>Au programme :</vt:lpstr>
      <vt:lpstr>Présentation PowerPoint</vt:lpstr>
      <vt:lpstr>Quizz :</vt:lpstr>
      <vt:lpstr>Objectifs de la campagne 2023</vt:lpstr>
      <vt:lpstr>Déroulement de la campagne </vt:lpstr>
      <vt:lpstr>Personnes clés dans la campagne</vt:lpstr>
      <vt:lpstr>Dates importantes de la campagne</vt:lpstr>
      <vt:lpstr>Présentation PowerPoint</vt:lpstr>
      <vt:lpstr>Présentation PowerPoint</vt:lpstr>
      <vt:lpstr>Attentes et responsabilités</vt:lpstr>
      <vt:lpstr>Conseils de vos pairs d’expérience</vt:lpstr>
      <vt:lpstr>Rencontre de motivation avec le personnel </vt:lpstr>
      <vt:lpstr>Suivis hebdomadaires avec les magasins</vt:lpstr>
      <vt:lpstr>Associés : comment les aborder? </vt:lpstr>
      <vt:lpstr>Appels de remerciement</vt:lpstr>
      <vt:lpstr>Soutien pour les ambassadeurs</vt:lpstr>
      <vt:lpstr>À retenir</vt:lpstr>
      <vt:lpstr>Présentation PowerPoint</vt:lpstr>
      <vt:lpstr>Rapports et rétroaction </vt:lpstr>
      <vt:lpstr>Présentation PowerPoint</vt:lpstr>
      <vt:lpstr>Présentation PowerPoint</vt:lpstr>
      <vt:lpstr>Présentation PowerPoint</vt:lpstr>
      <vt:lpstr>Matériel de campagne de la Croix-Rouge</vt:lpstr>
      <vt:lpstr>Matériel disponible via l’intranet de Walmart (Le Wire)</vt:lpstr>
      <vt:lpstr>Présentation PowerPoint</vt:lpstr>
      <vt:lpstr>Présentation PowerPoint</vt:lpstr>
      <vt:lpstr>PROCHAINES ÉTAPES</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Canadian Red Cross</dc:title>
  <dc:creator>Christine Kinyanjui</dc:creator>
  <cp:lastModifiedBy>Fabienne Laisné</cp:lastModifiedBy>
  <cp:revision>24</cp:revision>
  <cp:lastPrinted>2023-05-19T17:51:54Z</cp:lastPrinted>
  <dcterms:modified xsi:type="dcterms:W3CDTF">2023-06-15T22:09:51Z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0x010100F1B91CC89853494BAD42EF6ACD1B76C0</vt:lpwstr>
  </property>
  <property fmtid="{D5CDD505-2E9C-101B-9397-08002B2CF9AE}" pid="3" name="MediaServiceImageTags">
    <vt:lpwstr/>
  </property>
</Properties>
</file>